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gif" ContentType="image/gif"/>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0" r:id="rId5"/>
    <p:sldId id="289" r:id="rId6"/>
    <p:sldId id="303" r:id="rId7"/>
    <p:sldId id="304" r:id="rId8"/>
    <p:sldId id="305" r:id="rId9"/>
    <p:sldId id="306" r:id="rId10"/>
    <p:sldId id="290" r:id="rId11"/>
    <p:sldId id="308" r:id="rId12"/>
    <p:sldId id="307" r:id="rId13"/>
    <p:sldId id="291" r:id="rId14"/>
    <p:sldId id="309" r:id="rId15"/>
    <p:sldId id="310" r:id="rId16"/>
    <p:sldId id="311" r:id="rId17"/>
    <p:sldId id="30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FD31BDF-171F-426F-A7AC-F789F5DA8991}">
          <p14:sldIdLst>
            <p14:sldId id="256"/>
            <p14:sldId id="270"/>
            <p14:sldId id="289"/>
            <p14:sldId id="303"/>
            <p14:sldId id="304"/>
            <p14:sldId id="305"/>
            <p14:sldId id="290"/>
            <p14:sldId id="308"/>
            <p14:sldId id="307"/>
            <p14:sldId id="291"/>
            <p14:sldId id="309"/>
            <p14:sldId id="310"/>
            <p14:sldId id="311"/>
            <p14:sldId id="300"/>
            <p14:sldId id="30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937D"/>
    <a:srgbClr val="E96D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310" autoAdjust="0"/>
    <p:restoredTop sz="95887" autoAdjust="0"/>
  </p:normalViewPr>
  <p:slideViewPr>
    <p:cSldViewPr snapToGrid="0">
      <p:cViewPr>
        <p:scale>
          <a:sx n="75" d="100"/>
          <a:sy n="75" d="100"/>
        </p:scale>
        <p:origin x="1146" y="942"/>
      </p:cViewPr>
      <p:guideLst>
        <p:guide orient="horz" pos="2182"/>
        <p:guide pos="378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C5F64-3E8D-4AFA-A823-05B175ED70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2A4FD-DCC6-4A87-BA3A-BF09EAAE225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62A4FD-DCC6-4A87-BA3A-BF09EAAE225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62A4FD-DCC6-4A87-BA3A-BF09EAAE225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D2CD9966-911E-4D83-A8AE-6CDD087426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BAEAAB1B-E25C-4352-A7EF-9A0837230984}"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0"/>
            <a:ext cx="12185905" cy="6858000"/>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t="35868" b="30096"/>
          <a:stretch>
            <a:fillRect/>
          </a:stretch>
        </p:blipFill>
        <p:spPr>
          <a:xfrm>
            <a:off x="10467466" y="6283625"/>
            <a:ext cx="1320013" cy="449279"/>
          </a:xfrm>
          <a:prstGeom prst="rect">
            <a:avLst/>
          </a:prstGeom>
        </p:spPr>
      </p:pic>
      <p:sp>
        <p:nvSpPr>
          <p:cNvPr id="9" name="矩形 8"/>
          <p:cNvSpPr/>
          <p:nvPr userDrawn="1"/>
        </p:nvSpPr>
        <p:spPr>
          <a:xfrm>
            <a:off x="11844888" y="6307822"/>
            <a:ext cx="347111" cy="4008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D2CD9966-911E-4D83-A8AE-6CDD087426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BAEAAB1B-E25C-4352-A7EF-9A0837230984}" type="slidenum">
              <a:rPr lang="zh-CN" altLang="en-US" smtClean="0"/>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D2CD9966-911E-4D83-A8AE-6CDD087426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BAEAAB1B-E25C-4352-A7EF-9A0837230984}" type="slidenum">
              <a:rPr lang="zh-CN" altLang="en-US" smtClean="0"/>
            </a:fld>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b="39721"/>
          <a:stretch>
            <a:fillRect/>
          </a:stretch>
        </p:blipFill>
        <p:spPr>
          <a:xfrm>
            <a:off x="0" y="1"/>
            <a:ext cx="12192000" cy="4135582"/>
          </a:xfrm>
          <a:prstGeom prst="rect">
            <a:avLst/>
          </a:prstGeom>
        </p:spPr>
      </p:pic>
      <p:grpSp>
        <p:nvGrpSpPr>
          <p:cNvPr id="11" name="组合 10"/>
          <p:cNvGrpSpPr/>
          <p:nvPr userDrawn="1"/>
        </p:nvGrpSpPr>
        <p:grpSpPr>
          <a:xfrm>
            <a:off x="185593" y="3288031"/>
            <a:ext cx="4036825" cy="663782"/>
            <a:chOff x="5694695" y="5368157"/>
            <a:chExt cx="4329219" cy="731628"/>
          </a:xfrm>
        </p:grpSpPr>
        <p:sp>
          <p:nvSpPr>
            <p:cNvPr id="12" name="文本框 11"/>
            <p:cNvSpPr txBox="1">
              <a:spLocks noChangeArrowheads="1"/>
            </p:cNvSpPr>
            <p:nvPr/>
          </p:nvSpPr>
          <p:spPr bwMode="auto">
            <a:xfrm>
              <a:off x="5694695" y="5368157"/>
              <a:ext cx="4329219" cy="50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en-US" sz="2400" b="1" dirty="0">
                  <a:solidFill>
                    <a:schemeClr val="bg1">
                      <a:lumMod val="95000"/>
                    </a:schemeClr>
                  </a:solidFill>
                  <a:latin typeface="微软雅黑" panose="020B0503020204020204" pitchFamily="34" charset="-122"/>
                  <a:ea typeface="微软雅黑" panose="020B0503020204020204" pitchFamily="34" charset="-122"/>
                </a:rPr>
                <a:t>珠海博明视觉科技有限公司</a:t>
              </a:r>
              <a:endParaRPr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文本框 11"/>
            <p:cNvSpPr txBox="1">
              <a:spLocks noChangeArrowheads="1"/>
            </p:cNvSpPr>
            <p:nvPr/>
          </p:nvSpPr>
          <p:spPr bwMode="auto">
            <a:xfrm>
              <a:off x="5694696" y="5777512"/>
              <a:ext cx="4195496" cy="32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1300" b="1" dirty="0">
                  <a:solidFill>
                    <a:srgbClr val="40937D"/>
                  </a:solidFill>
                  <a:latin typeface="微软雅黑" panose="020B0503020204020204" pitchFamily="34" charset="-122"/>
                  <a:ea typeface="微软雅黑" panose="020B0503020204020204" pitchFamily="34" charset="-122"/>
                </a:rPr>
                <a:t>Zhuhai Bomming Vision Technology Co., Ltd</a:t>
              </a:r>
              <a:endParaRPr lang="zh-CN" altLang="en-US" sz="1300" b="1" dirty="0">
                <a:solidFill>
                  <a:srgbClr val="40937D"/>
                </a:solidFill>
                <a:latin typeface="微软雅黑" panose="020B0503020204020204" pitchFamily="34" charset="-122"/>
                <a:ea typeface="微软雅黑" panose="020B0503020204020204" pitchFamily="34" charset="-122"/>
              </a:endParaRPr>
            </a:p>
          </p:txBody>
        </p:sp>
      </p:grpSp>
      <p:sp>
        <p:nvSpPr>
          <p:cNvPr id="2" name="文本框 1"/>
          <p:cNvSpPr txBox="1"/>
          <p:nvPr userDrawn="1"/>
        </p:nvSpPr>
        <p:spPr>
          <a:xfrm>
            <a:off x="204234" y="1553893"/>
            <a:ext cx="4036825" cy="1862048"/>
          </a:xfrm>
          <a:prstGeom prst="rect">
            <a:avLst/>
          </a:prstGeom>
          <a:noFill/>
        </p:spPr>
        <p:txBody>
          <a:bodyPr wrap="square" rtlCol="0">
            <a:spAutoFit/>
          </a:bodyPr>
          <a:lstStyle/>
          <a:p>
            <a:r>
              <a:rPr kumimoji="1" lang="en-US" altLang="zh-CN" sz="11500" b="1" dirty="0">
                <a:solidFill>
                  <a:schemeClr val="bg1">
                    <a:lumMod val="95000"/>
                  </a:schemeClr>
                </a:solidFill>
                <a:effectLst>
                  <a:outerShdw blurRad="38100" dist="38100" dir="2700000" algn="tl">
                    <a:srgbClr val="000000">
                      <a:alpha val="43137"/>
                    </a:srgbClr>
                  </a:outerShdw>
                </a:effectLst>
                <a:latin typeface="Arial Rounded MT Bold" panose="020F0704030504030204" pitchFamily="34" charset="0"/>
                <a:ea typeface="Lantinghei SC Demibold" charset="-122"/>
                <a:cs typeface="Lantinghei SC Demibold" charset="-122"/>
              </a:rPr>
              <a:t>2019</a:t>
            </a:r>
            <a:endParaRPr kumimoji="1" lang="zh-CN" altLang="en-US" sz="11500" b="1" dirty="0">
              <a:solidFill>
                <a:schemeClr val="bg1">
                  <a:lumMod val="95000"/>
                </a:schemeClr>
              </a:solidFill>
              <a:effectLst>
                <a:outerShdw blurRad="38100" dist="38100" dir="2700000" algn="tl">
                  <a:srgbClr val="000000">
                    <a:alpha val="43137"/>
                  </a:srgbClr>
                </a:outerShdw>
              </a:effectLst>
              <a:latin typeface="Arial Rounded MT Bold" panose="020F0704030504030204" pitchFamily="34" charset="0"/>
              <a:ea typeface="Lantinghei SC Demibold" charset="-122"/>
              <a:cs typeface="Lantinghei SC Demibold" charset="-122"/>
            </a:endParaRPr>
          </a:p>
        </p:txBody>
      </p:sp>
      <p:sp>
        <p:nvSpPr>
          <p:cNvPr id="8" name="文本框 7"/>
          <p:cNvSpPr txBox="1"/>
          <p:nvPr userDrawn="1"/>
        </p:nvSpPr>
        <p:spPr>
          <a:xfrm>
            <a:off x="282982" y="1047431"/>
            <a:ext cx="3549185" cy="769441"/>
          </a:xfrm>
          <a:prstGeom prst="rect">
            <a:avLst/>
          </a:prstGeom>
          <a:noFill/>
        </p:spPr>
        <p:txBody>
          <a:bodyPr wrap="square" rtlCol="0">
            <a:spAutoFit/>
          </a:bodyPr>
          <a:lstStyle/>
          <a:p>
            <a:pPr algn="l"/>
            <a:r>
              <a:rPr kumimoji="1" lang="en-US" altLang="zh-CN" sz="4400" b="1" dirty="0">
                <a:solidFill>
                  <a:srgbClr val="40937D"/>
                </a:solidFill>
                <a:effectLst>
                  <a:outerShdw blurRad="38100" dist="38100" dir="2700000" algn="tl">
                    <a:srgbClr val="000000">
                      <a:alpha val="43137"/>
                    </a:srgbClr>
                  </a:outerShdw>
                </a:effectLst>
                <a:latin typeface="Lantinghei SC Demibold" charset="-122"/>
                <a:ea typeface="Lantinghei SC Demibold" charset="-122"/>
                <a:cs typeface="Lantinghei SC Demibold" charset="-122"/>
              </a:rPr>
              <a:t>Reports</a:t>
            </a:r>
            <a:endParaRPr kumimoji="1" lang="zh-CN" altLang="en-US" sz="4400" b="1" dirty="0">
              <a:solidFill>
                <a:srgbClr val="40937D"/>
              </a:solidFill>
              <a:effectLst>
                <a:outerShdw blurRad="38100" dist="38100" dir="2700000" algn="tl">
                  <a:srgbClr val="000000">
                    <a:alpha val="43137"/>
                  </a:srgbClr>
                </a:outerShdw>
              </a:effectLst>
              <a:latin typeface="Lantinghei SC Demibold" charset="-122"/>
              <a:ea typeface="Lantinghei SC Demibold" charset="-122"/>
              <a:cs typeface="Lantinghei SC Demibold" charset="-122"/>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0791"/>
          </a:xfrm>
          <a:prstGeom prst="rect">
            <a:avLst/>
          </a:prstGeom>
        </p:spPr>
      </p:pic>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40322" y="239305"/>
            <a:ext cx="7342666" cy="616945"/>
          </a:xfrm>
        </p:spPr>
        <p:txBody>
          <a:bodyPr anchor="b">
            <a:noAutofit/>
          </a:bodyPr>
          <a:lstStyle>
            <a:lvl1pPr>
              <a:defRPr sz="3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35868" b="30096"/>
          <a:stretch>
            <a:fillRect/>
          </a:stretch>
        </p:blipFill>
        <p:spPr>
          <a:xfrm>
            <a:off x="10485190" y="6274633"/>
            <a:ext cx="1320013" cy="449279"/>
          </a:xfrm>
          <a:prstGeom prst="rect">
            <a:avLst/>
          </a:prstGeom>
        </p:spPr>
      </p:pic>
      <p:sp>
        <p:nvSpPr>
          <p:cNvPr id="3" name="矩形 2"/>
          <p:cNvSpPr/>
          <p:nvPr userDrawn="1"/>
        </p:nvSpPr>
        <p:spPr>
          <a:xfrm>
            <a:off x="11896540" y="6266477"/>
            <a:ext cx="295460" cy="400886"/>
          </a:xfrm>
          <a:prstGeom prst="rect">
            <a:avLst/>
          </a:prstGeom>
          <a:solidFill>
            <a:srgbClr val="409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1"/>
          <p:cNvGrpSpPr/>
          <p:nvPr userDrawn="1"/>
        </p:nvGrpSpPr>
        <p:grpSpPr bwMode="auto">
          <a:xfrm>
            <a:off x="-1" y="220937"/>
            <a:ext cx="818707" cy="646330"/>
            <a:chOff x="0" y="0"/>
            <a:chExt cx="457201" cy="285750"/>
          </a:xfrm>
        </p:grpSpPr>
        <p:sp>
          <p:nvSpPr>
            <p:cNvPr id="9" name="矩形 2"/>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dirty="0">
                <a:solidFill>
                  <a:srgbClr val="FFFFFF"/>
                </a:solidFill>
              </a:endParaRPr>
            </a:p>
          </p:txBody>
        </p:sp>
        <p:sp>
          <p:nvSpPr>
            <p:cNvPr id="10" name="矩形 3"/>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cxnSp>
        <p:nvCxnSpPr>
          <p:cNvPr id="11" name="直线连接符 10"/>
          <p:cNvCxnSpPr/>
          <p:nvPr userDrawn="1"/>
        </p:nvCxnSpPr>
        <p:spPr>
          <a:xfrm>
            <a:off x="942895" y="867267"/>
            <a:ext cx="9707787" cy="0"/>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2CD9966-911E-4D83-A8AE-6CDD087426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EAAB1B-E25C-4352-A7EF-9A0837230984}" type="slidenum">
              <a:rPr lang="zh-CN" altLang="en-US" smtClean="0"/>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2CD9966-911E-4D83-A8AE-6CDD087426F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EAAB1B-E25C-4352-A7EF-9A0837230984}" type="slidenum">
              <a:rPr lang="zh-CN" altLang="en-US" smtClean="0"/>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D9966-911E-4D83-A8AE-6CDD087426F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EAAB1B-E25C-4352-A7EF-9A083723098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image" Target="../media/image23.GIF"/></Relationships>
</file>

<file path=ppt/slides/_rels/slide14.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6.xml"/><Relationship Id="rId6" Type="http://schemas.openxmlformats.org/officeDocument/2006/relationships/image" Target="../media/image28.wmf"/><Relationship Id="rId5" Type="http://schemas.openxmlformats.org/officeDocument/2006/relationships/oleObject" Target="../embeddings/oleObject3.bin"/><Relationship Id="rId4" Type="http://schemas.openxmlformats.org/officeDocument/2006/relationships/image" Target="../media/image27.wmf"/><Relationship Id="rId3" Type="http://schemas.openxmlformats.org/officeDocument/2006/relationships/oleObject" Target="../embeddings/oleObject2.bin"/><Relationship Id="rId2" Type="http://schemas.openxmlformats.org/officeDocument/2006/relationships/image" Target="../media/image26.w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GIF"/><Relationship Id="rId1"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GIF"/><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GIF"/><Relationship Id="rId1"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56662" y="5525092"/>
            <a:ext cx="5635337" cy="707886"/>
          </a:xfrm>
          <a:prstGeom prst="rect">
            <a:avLst/>
          </a:prstGeom>
          <a:noFill/>
        </p:spPr>
        <p:txBody>
          <a:bodyPr wrap="square" rtlCol="0">
            <a:spAutoFit/>
          </a:bodyPr>
          <a:lstStyle/>
          <a:p>
            <a:pPr algn="ct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OME/</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刘文龙</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2019</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年</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3</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月</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日</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776546" y="4470520"/>
            <a:ext cx="6221566" cy="769441"/>
          </a:xfrm>
          <a:prstGeom prst="rect">
            <a:avLst/>
          </a:prstGeom>
          <a:noFill/>
        </p:spPr>
        <p:txBody>
          <a:bodyPr wrap="square" rtlCol="0">
            <a:spAutoFit/>
          </a:bodyPr>
          <a:lstStyle/>
          <a:p>
            <a:pPr algn="ctr"/>
            <a:r>
              <a:rPr kumimoji="1" lang="zh-CN" altLang="en-US" sz="4400" b="1" dirty="0">
                <a:solidFill>
                  <a:srgbClr val="40937D"/>
                </a:solidFill>
                <a:latin typeface="微软雅黑" panose="020B0503020204020204" pitchFamily="34" charset="-122"/>
                <a:ea typeface="微软雅黑" panose="020B0503020204020204" pitchFamily="34" charset="-122"/>
                <a:cs typeface="微软雅黑" panose="020B0503020204020204" pitchFamily="34" charset="-122"/>
              </a:rPr>
              <a:t>电机初步培训</a:t>
            </a:r>
            <a:endParaRPr kumimoji="1" lang="zh-CN" altLang="en-US" sz="4400" b="1" dirty="0">
              <a:solidFill>
                <a:srgbClr val="40937D"/>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 name="直接连接符 3"/>
          <p:cNvCxnSpPr/>
          <p:nvPr/>
        </p:nvCxnSpPr>
        <p:spPr>
          <a:xfrm>
            <a:off x="6242538" y="5363310"/>
            <a:ext cx="5914293" cy="0"/>
          </a:xfrm>
          <a:prstGeom prst="line">
            <a:avLst/>
          </a:prstGeom>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5" y="262491"/>
            <a:ext cx="5938207" cy="523220"/>
          </a:xfrm>
          <a:prstGeom prst="rect">
            <a:avLst/>
          </a:prstGeom>
          <a:noFill/>
        </p:spPr>
        <p:txBody>
          <a:bodyPr wrap="square" rtlCol="0">
            <a:spAutoFit/>
          </a:bodyPr>
          <a:lstStyle/>
          <a:p>
            <a:r>
              <a:rPr lang="en-US" altLang="zh-CN" sz="2800" dirty="0"/>
              <a:t>2.</a:t>
            </a:r>
            <a:r>
              <a:rPr lang="zh-CN" altLang="en-US" sz="2800" dirty="0"/>
              <a:t>步进电机和直流电机的控制方式</a:t>
            </a:r>
            <a:endParaRPr lang="en-US" altLang="zh-CN" sz="2800" dirty="0"/>
          </a:p>
        </p:txBody>
      </p:sp>
      <p:pic>
        <p:nvPicPr>
          <p:cNvPr id="3" name="图片 2"/>
          <p:cNvPicPr>
            <a:picLocks noChangeAspect="1"/>
          </p:cNvPicPr>
          <p:nvPr/>
        </p:nvPicPr>
        <p:blipFill>
          <a:blip r:embed="rId1"/>
          <a:stretch>
            <a:fillRect/>
          </a:stretch>
        </p:blipFill>
        <p:spPr>
          <a:xfrm>
            <a:off x="763075" y="1280529"/>
            <a:ext cx="7618925" cy="5205413"/>
          </a:xfrm>
          <a:prstGeom prst="rect">
            <a:avLst/>
          </a:prstGeom>
        </p:spPr>
      </p:pic>
      <p:sp>
        <p:nvSpPr>
          <p:cNvPr id="4" name="文本框 3"/>
          <p:cNvSpPr txBox="1"/>
          <p:nvPr/>
        </p:nvSpPr>
        <p:spPr>
          <a:xfrm>
            <a:off x="8232711" y="1691172"/>
            <a:ext cx="2180253" cy="4247317"/>
          </a:xfrm>
          <a:prstGeom prst="rect">
            <a:avLst/>
          </a:prstGeom>
          <a:noFill/>
        </p:spPr>
        <p:txBody>
          <a:bodyPr wrap="square" rtlCol="0">
            <a:spAutoFit/>
          </a:bodyPr>
          <a:lstStyle/>
          <a:p>
            <a:r>
              <a:rPr lang="en-US" altLang="zh-CN" dirty="0"/>
              <a:t>H</a:t>
            </a:r>
            <a:r>
              <a:rPr lang="zh-CN" altLang="en-US" dirty="0"/>
              <a:t>桥驱动电路：</a:t>
            </a:r>
            <a:endParaRPr lang="en-US" altLang="zh-CN" dirty="0"/>
          </a:p>
          <a:p>
            <a:endParaRPr lang="en-US" altLang="zh-CN" dirty="0"/>
          </a:p>
          <a:p>
            <a:r>
              <a:rPr lang="zh-CN" altLang="en-US" dirty="0"/>
              <a:t>且占空比大小能够经过驱动芯片控制加在电机上的均匀电压到达转速调理的目的。电机驱动主要采用</a:t>
            </a:r>
            <a:r>
              <a:rPr lang="en-US" altLang="zh-CN" dirty="0"/>
              <a:t>N</a:t>
            </a:r>
            <a:r>
              <a:rPr lang="zh-CN" altLang="en-US" dirty="0"/>
              <a:t>沟道</a:t>
            </a:r>
            <a:r>
              <a:rPr lang="en-US" altLang="zh-CN" dirty="0"/>
              <a:t>MOSFET</a:t>
            </a:r>
            <a:r>
              <a:rPr lang="zh-CN" altLang="en-US" dirty="0"/>
              <a:t>构建</a:t>
            </a:r>
            <a:r>
              <a:rPr lang="en-US" altLang="zh-CN" dirty="0"/>
              <a:t>H</a:t>
            </a:r>
            <a:r>
              <a:rPr lang="zh-CN" altLang="en-US" dirty="0"/>
              <a:t>桥驱动电路，</a:t>
            </a:r>
            <a:r>
              <a:rPr lang="en-US" altLang="zh-CN" dirty="0"/>
              <a:t>H </a:t>
            </a:r>
            <a:r>
              <a:rPr lang="zh-CN" altLang="en-US" dirty="0"/>
              <a:t>桥是一个典型的直流电机控制电路，由于它的电路外形酷似字母 </a:t>
            </a:r>
            <a:r>
              <a:rPr lang="en-US" altLang="zh-CN" dirty="0"/>
              <a:t>H</a:t>
            </a:r>
            <a:r>
              <a:rPr lang="zh-CN" altLang="en-US" dirty="0"/>
              <a:t>，故得名曰“</a:t>
            </a:r>
            <a:r>
              <a:rPr lang="en-US" altLang="zh-CN" dirty="0"/>
              <a:t>H </a:t>
            </a:r>
            <a:r>
              <a:rPr lang="zh-CN" altLang="en-US" dirty="0"/>
              <a:t>桥”</a:t>
            </a:r>
            <a:endParaRPr lang="zh-CN" altLang="en-US" dirty="0">
              <a:solidFill>
                <a:srgbClr val="333333"/>
              </a:solidFill>
              <a:latin typeface="Arial" panose="020B0604020202020204" pitchFamily="34"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6" y="262491"/>
            <a:ext cx="4446864" cy="523220"/>
          </a:xfrm>
          <a:prstGeom prst="rect">
            <a:avLst/>
          </a:prstGeom>
          <a:noFill/>
        </p:spPr>
        <p:txBody>
          <a:bodyPr wrap="square" rtlCol="0">
            <a:spAutoFit/>
          </a:bodyPr>
          <a:lstStyle/>
          <a:p>
            <a:r>
              <a:rPr lang="en-US" altLang="zh-CN" sz="2800" dirty="0"/>
              <a:t>3</a:t>
            </a:r>
            <a:r>
              <a:rPr lang="zh-CN" altLang="en-US" sz="2800" dirty="0"/>
              <a:t>、永磁同步电机驱动原理</a:t>
            </a:r>
            <a:endParaRPr lang="en-US" altLang="zh-CN" sz="2800" dirty="0"/>
          </a:p>
        </p:txBody>
      </p:sp>
      <p:pic>
        <p:nvPicPr>
          <p:cNvPr id="2050" name="Picture 2" descr="previ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9330" y="1171769"/>
            <a:ext cx="6864237" cy="445459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8036767" y="1149220"/>
            <a:ext cx="2908042" cy="4801314"/>
          </a:xfrm>
          <a:prstGeom prst="rect">
            <a:avLst/>
          </a:prstGeom>
          <a:noFill/>
        </p:spPr>
        <p:txBody>
          <a:bodyPr wrap="square" rtlCol="0">
            <a:spAutoFit/>
          </a:bodyPr>
          <a:lstStyle/>
          <a:p>
            <a:r>
              <a:rPr lang="zh-CN" altLang="en-US" dirty="0"/>
              <a:t>经典的</a:t>
            </a:r>
            <a:r>
              <a:rPr lang="en-US" altLang="zh-CN" dirty="0"/>
              <a:t>FOC</a:t>
            </a:r>
            <a:r>
              <a:rPr lang="zh-CN" altLang="en-US" dirty="0"/>
              <a:t>控制框图：</a:t>
            </a:r>
            <a:endParaRPr lang="en-US" altLang="zh-CN" dirty="0"/>
          </a:p>
          <a:p>
            <a:r>
              <a:rPr lang="zh-CN" altLang="en-US" dirty="0"/>
              <a:t>量控制是一种高性能交流电机控制方式，它基于</a:t>
            </a:r>
            <a:r>
              <a:rPr lang="zh-CN" altLang="en-US" b="1" dirty="0"/>
              <a:t>交流电机的动态数学模型</a:t>
            </a:r>
            <a:r>
              <a:rPr lang="zh-CN" altLang="en-US" dirty="0"/>
              <a:t>，通过对电机定子变量（电压、电流、磁链）进行</a:t>
            </a:r>
            <a:r>
              <a:rPr lang="zh-CN" altLang="en-US" b="1" dirty="0"/>
              <a:t>三相</a:t>
            </a:r>
            <a:r>
              <a:rPr lang="en-US" altLang="zh-CN" b="1" dirty="0"/>
              <a:t>/2</a:t>
            </a:r>
            <a:r>
              <a:rPr lang="zh-CN" altLang="en-US" b="1" dirty="0"/>
              <a:t>相坐标变换</a:t>
            </a:r>
            <a:r>
              <a:rPr lang="zh-CN" altLang="en-US" dirty="0"/>
              <a:t>，将三相正交的交流量变换为两相正交的交流量，再通过</a:t>
            </a:r>
            <a:r>
              <a:rPr lang="zh-CN" altLang="en-US" b="1" dirty="0"/>
              <a:t>旋转变换</a:t>
            </a:r>
            <a:r>
              <a:rPr lang="zh-CN" altLang="en-US" dirty="0"/>
              <a:t>，将两相正交的交流量变换为</a:t>
            </a:r>
            <a:r>
              <a:rPr lang="zh-CN" altLang="en-US" b="1" dirty="0"/>
              <a:t>两相正交的直流量</a:t>
            </a:r>
            <a:r>
              <a:rPr lang="zh-CN" altLang="en-US" dirty="0"/>
              <a:t>，采用类似于他激直流电机的控制方法，分别控制电机的转矩电流和励磁电流来控制电机转矩和磁链，</a:t>
            </a:r>
            <a:r>
              <a:rPr lang="zh-CN" altLang="en-US" b="1" dirty="0"/>
              <a:t>具有直流电动机类似的控制性能</a:t>
            </a:r>
            <a:r>
              <a:rPr lang="zh-CN" altLang="en-US" dirty="0"/>
              <a:t>。</a:t>
            </a:r>
            <a:endParaRPr lang="en-US" altLang="zh-CN"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6" y="262491"/>
            <a:ext cx="4446864" cy="523220"/>
          </a:xfrm>
          <a:prstGeom prst="rect">
            <a:avLst/>
          </a:prstGeom>
          <a:noFill/>
        </p:spPr>
        <p:txBody>
          <a:bodyPr wrap="square" rtlCol="0">
            <a:spAutoFit/>
          </a:bodyPr>
          <a:lstStyle/>
          <a:p>
            <a:r>
              <a:rPr lang="en-US" altLang="zh-CN" sz="2800" dirty="0"/>
              <a:t>3</a:t>
            </a:r>
            <a:r>
              <a:rPr lang="zh-CN" altLang="en-US" sz="2800" dirty="0"/>
              <a:t>、永磁同步电机驱动原理</a:t>
            </a:r>
            <a:endParaRPr lang="en-US" altLang="zh-CN" sz="2800" dirty="0"/>
          </a:p>
        </p:txBody>
      </p:sp>
      <p:pic>
        <p:nvPicPr>
          <p:cNvPr id="3074" name="Picture 2" descr="https://pic4.zhimg.com/80/v2-d91f0dfc64ea5b9be986aad300d29903_h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32384" y="1277224"/>
            <a:ext cx="6858000" cy="1552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ic1.zhimg.com/80/98ea9854826af55e428e018f5ad167b8_h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40" y="3321311"/>
            <a:ext cx="6824575" cy="27711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mg-blog.csdn.net/2018050501574515?watermark/2/text/aHR0cHM6Ly9ibG9nLmNzZG4ubmV0L3FxXzIwODQ4NzU3/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377" y="3659157"/>
            <a:ext cx="2828925"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6" y="262491"/>
            <a:ext cx="4446864" cy="523220"/>
          </a:xfrm>
          <a:prstGeom prst="rect">
            <a:avLst/>
          </a:prstGeom>
          <a:noFill/>
        </p:spPr>
        <p:txBody>
          <a:bodyPr wrap="square" rtlCol="0">
            <a:spAutoFit/>
          </a:bodyPr>
          <a:lstStyle/>
          <a:p>
            <a:r>
              <a:rPr lang="en-US" altLang="zh-CN" sz="2800" dirty="0"/>
              <a:t>3</a:t>
            </a:r>
            <a:r>
              <a:rPr lang="zh-CN" altLang="en-US" sz="2800" dirty="0"/>
              <a:t>、永磁同步电机驱动原理</a:t>
            </a:r>
            <a:endParaRPr lang="en-US" altLang="zh-CN" sz="2800"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932" y="3678980"/>
            <a:ext cx="6176865" cy="2823021"/>
          </a:xfrm>
          <a:prstGeom prst="rect">
            <a:avLst/>
          </a:prstGeom>
        </p:spPr>
      </p:pic>
      <p:pic>
        <p:nvPicPr>
          <p:cNvPr id="10" name="Picture 6" descr="https://pic4.zhimg.com/80/v2-3d1ac9cb03e82f588e2c665460042d93_h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450" y="1131238"/>
            <a:ext cx="5305425" cy="240030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666" y="785711"/>
            <a:ext cx="5486400" cy="2962275"/>
          </a:xfrm>
          <a:prstGeom prst="rect">
            <a:avLst/>
          </a:prstGeom>
        </p:spPr>
      </p:pic>
      <p:sp>
        <p:nvSpPr>
          <p:cNvPr id="5" name="矩形 4"/>
          <p:cNvSpPr/>
          <p:nvPr/>
        </p:nvSpPr>
        <p:spPr>
          <a:xfrm>
            <a:off x="6481666" y="3470792"/>
            <a:ext cx="5190930" cy="3108543"/>
          </a:xfrm>
          <a:prstGeom prst="rect">
            <a:avLst/>
          </a:prstGeom>
        </p:spPr>
        <p:txBody>
          <a:bodyPr wrap="square">
            <a:spAutoFit/>
          </a:bodyPr>
          <a:lstStyle/>
          <a:p>
            <a:r>
              <a:rPr lang="en-US" altLang="zh-CN" sz="1400" dirty="0">
                <a:solidFill>
                  <a:srgbClr val="333333"/>
                </a:solidFill>
                <a:latin typeface="Arial" panose="020B0604020202020204" pitchFamily="34" charset="0"/>
              </a:rPr>
              <a:t>1</a:t>
            </a:r>
            <a:r>
              <a:rPr lang="zh-CN" altLang="en-US" sz="1400" dirty="0">
                <a:solidFill>
                  <a:srgbClr val="333333"/>
                </a:solidFill>
                <a:latin typeface="Arial" panose="020B0604020202020204" pitchFamily="34" charset="0"/>
              </a:rPr>
              <a:t>、在空间成</a:t>
            </a:r>
            <a:r>
              <a:rPr lang="en-US" altLang="zh-CN" sz="1400" dirty="0">
                <a:solidFill>
                  <a:srgbClr val="333333"/>
                </a:solidFill>
                <a:latin typeface="Arial" panose="020B0604020202020204" pitchFamily="34" charset="0"/>
              </a:rPr>
              <a:t>120</a:t>
            </a:r>
            <a:r>
              <a:rPr lang="zh-CN" altLang="en-US" sz="1400" dirty="0">
                <a:solidFill>
                  <a:srgbClr val="333333"/>
                </a:solidFill>
                <a:latin typeface="Arial" panose="020B0604020202020204" pitchFamily="34" charset="0"/>
              </a:rPr>
              <a:t>度分布的</a:t>
            </a:r>
            <a:r>
              <a:rPr lang="en-US" altLang="zh-CN" sz="1400" dirty="0">
                <a:solidFill>
                  <a:srgbClr val="333333"/>
                </a:solidFill>
                <a:latin typeface="Arial" panose="020B0604020202020204" pitchFamily="34" charset="0"/>
              </a:rPr>
              <a:t>3</a:t>
            </a:r>
            <a:r>
              <a:rPr lang="zh-CN" altLang="en-US" sz="1400" dirty="0">
                <a:solidFill>
                  <a:srgbClr val="333333"/>
                </a:solidFill>
                <a:latin typeface="Arial" panose="020B0604020202020204" pitchFamily="34" charset="0"/>
              </a:rPr>
              <a:t>相固定绕组，分别通以相差</a:t>
            </a:r>
            <a:r>
              <a:rPr lang="en-US" altLang="zh-CN" sz="1400" dirty="0">
                <a:solidFill>
                  <a:srgbClr val="333333"/>
                </a:solidFill>
                <a:latin typeface="Arial" panose="020B0604020202020204" pitchFamily="34" charset="0"/>
              </a:rPr>
              <a:t>120</a:t>
            </a:r>
            <a:r>
              <a:rPr lang="zh-CN" altLang="en-US" sz="1400" dirty="0">
                <a:solidFill>
                  <a:srgbClr val="333333"/>
                </a:solidFill>
                <a:latin typeface="Arial" panose="020B0604020202020204" pitchFamily="34" charset="0"/>
              </a:rPr>
              <a:t>度相位角，幅值成正弦变化的电流，产生一个幅值固定的圆形旋转磁场的过程。</a:t>
            </a:r>
            <a:endParaRPr lang="en-US" altLang="zh-CN" sz="1400" dirty="0">
              <a:solidFill>
                <a:srgbClr val="333333"/>
              </a:solidFill>
              <a:latin typeface="Arial" panose="020B0604020202020204" pitchFamily="34" charset="0"/>
            </a:endParaRPr>
          </a:p>
          <a:p>
            <a:r>
              <a:rPr lang="en-US" altLang="zh-CN" sz="1400" dirty="0"/>
              <a:t>2</a:t>
            </a:r>
            <a:r>
              <a:rPr lang="zh-CN" altLang="en-US" sz="1400" dirty="0"/>
              <a:t>、在空间成</a:t>
            </a:r>
            <a:r>
              <a:rPr lang="en-US" altLang="zh-CN" sz="1400" dirty="0"/>
              <a:t>90</a:t>
            </a:r>
            <a:r>
              <a:rPr lang="zh-CN" altLang="en-US" sz="1400" dirty="0"/>
              <a:t>度分布的</a:t>
            </a:r>
            <a:r>
              <a:rPr lang="en-US" altLang="zh-CN" sz="1400" dirty="0"/>
              <a:t>2</a:t>
            </a:r>
            <a:r>
              <a:rPr lang="zh-CN" altLang="en-US" sz="1400" dirty="0"/>
              <a:t>相固定绕组，分别通以相位差</a:t>
            </a:r>
            <a:r>
              <a:rPr lang="en-US" altLang="zh-CN" sz="1400" dirty="0"/>
              <a:t>90</a:t>
            </a:r>
            <a:r>
              <a:rPr lang="zh-CN" altLang="en-US" sz="1400" dirty="0"/>
              <a:t>度，幅值成正弦变化的电流，也能产生同样的圆形旋转磁场，这就是矢量控制中的</a:t>
            </a:r>
            <a:r>
              <a:rPr lang="en-US" altLang="zh-CN" sz="1400" dirty="0"/>
              <a:t>Clark</a:t>
            </a:r>
            <a:r>
              <a:rPr lang="zh-CN" altLang="en-US" sz="1400" dirty="0"/>
              <a:t>变换，即</a:t>
            </a:r>
            <a:r>
              <a:rPr lang="en-US" altLang="zh-CN" sz="1400" dirty="0"/>
              <a:t>3</a:t>
            </a:r>
            <a:r>
              <a:rPr lang="zh-CN" altLang="en-US" sz="1400" dirty="0"/>
              <a:t>相旋转到</a:t>
            </a:r>
            <a:r>
              <a:rPr lang="en-US" altLang="zh-CN" sz="1400" dirty="0"/>
              <a:t>2</a:t>
            </a:r>
            <a:r>
              <a:rPr lang="zh-CN" altLang="en-US" sz="1400" dirty="0"/>
              <a:t>相旋转的变换。</a:t>
            </a:r>
            <a:endParaRPr lang="en-US" altLang="zh-CN" sz="1400" dirty="0"/>
          </a:p>
          <a:p>
            <a:r>
              <a:rPr lang="en-US" altLang="zh-CN" sz="1400" dirty="0"/>
              <a:t>3</a:t>
            </a:r>
            <a:r>
              <a:rPr lang="zh-CN" altLang="en-US" sz="1400" dirty="0"/>
              <a:t>、我们站在转子上看，也就是我们和转子一起旋转，在空间成</a:t>
            </a:r>
            <a:r>
              <a:rPr lang="en-US" altLang="zh-CN" sz="1400" dirty="0"/>
              <a:t>90</a:t>
            </a:r>
            <a:r>
              <a:rPr lang="zh-CN" altLang="en-US" sz="1400" dirty="0"/>
              <a:t>度分布的</a:t>
            </a:r>
            <a:r>
              <a:rPr lang="en-US" altLang="zh-CN" sz="1400" dirty="0"/>
              <a:t>2</a:t>
            </a:r>
            <a:r>
              <a:rPr lang="zh-CN" altLang="en-US" sz="1400" dirty="0"/>
              <a:t>相固定绕组通以直流电流也能产生一个圆形旋转磁场，这就是矢量控制中的</a:t>
            </a:r>
            <a:r>
              <a:rPr lang="en-US" altLang="zh-CN" sz="1400" dirty="0"/>
              <a:t>Park</a:t>
            </a:r>
            <a:r>
              <a:rPr lang="zh-CN" altLang="en-US" sz="1400" dirty="0"/>
              <a:t>变换，即</a:t>
            </a:r>
            <a:r>
              <a:rPr lang="en-US" altLang="zh-CN" sz="1400" dirty="0"/>
              <a:t>2</a:t>
            </a:r>
            <a:r>
              <a:rPr lang="zh-CN" altLang="en-US" sz="1400" dirty="0"/>
              <a:t>相旋转到</a:t>
            </a:r>
            <a:r>
              <a:rPr lang="en-US" altLang="zh-CN" sz="1400" dirty="0"/>
              <a:t>2</a:t>
            </a:r>
            <a:r>
              <a:rPr lang="zh-CN" altLang="en-US" sz="1400" dirty="0"/>
              <a:t>相静止的变换</a:t>
            </a:r>
            <a:endParaRPr lang="en-US" altLang="zh-CN" sz="1400" dirty="0"/>
          </a:p>
          <a:p>
            <a:r>
              <a:rPr lang="en-US" altLang="zh-CN" sz="1400" dirty="0"/>
              <a:t>4</a:t>
            </a:r>
            <a:r>
              <a:rPr lang="zh-CN" altLang="en-US" sz="1400" dirty="0"/>
              <a:t>、一个坐标轴控制磁场（励磁），一个坐标轴控制转矩（电枢），并且这两个绕组成</a:t>
            </a:r>
            <a:r>
              <a:rPr lang="en-US" altLang="zh-CN" sz="1400" dirty="0"/>
              <a:t>90</a:t>
            </a:r>
            <a:r>
              <a:rPr lang="zh-CN" altLang="en-US" sz="1400" dirty="0"/>
              <a:t>度，是正交的，互不影响。仿照直流双闭环调速设计速度，电流调节器，然后在进行相应的反变换最后通过</a:t>
            </a:r>
            <a:r>
              <a:rPr lang="en-US" altLang="zh-CN" sz="1400" dirty="0"/>
              <a:t>PWM</a:t>
            </a:r>
            <a:r>
              <a:rPr lang="zh-CN" altLang="en-US" sz="1400" dirty="0"/>
              <a:t>方式控制定子的</a:t>
            </a:r>
            <a:r>
              <a:rPr lang="en-US" altLang="zh-CN" sz="1400" dirty="0"/>
              <a:t>3</a:t>
            </a:r>
            <a:r>
              <a:rPr lang="zh-CN" altLang="en-US" sz="1400" dirty="0"/>
              <a:t>相交流电压这样就完成了性能媲美直流调速的矢量控制。</a:t>
            </a:r>
            <a:endParaRPr lang="zh-CN" altLang="en-US" sz="1400" dirty="0"/>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6" y="262491"/>
            <a:ext cx="4446864" cy="523220"/>
          </a:xfrm>
          <a:prstGeom prst="rect">
            <a:avLst/>
          </a:prstGeom>
          <a:noFill/>
        </p:spPr>
        <p:txBody>
          <a:bodyPr wrap="square" rtlCol="0">
            <a:spAutoFit/>
          </a:bodyPr>
          <a:lstStyle/>
          <a:p>
            <a:r>
              <a:rPr lang="en-US" altLang="zh-CN" sz="2800" dirty="0"/>
              <a:t>PS</a:t>
            </a:r>
            <a:r>
              <a:rPr lang="zh-CN" altLang="en-US" sz="2800"/>
              <a:t>、参考文献</a:t>
            </a:r>
            <a:endParaRPr lang="en-US" altLang="zh-CN" sz="2800" dirty="0"/>
          </a:p>
        </p:txBody>
      </p:sp>
      <p:graphicFrame>
        <p:nvGraphicFramePr>
          <p:cNvPr id="7" name="对象 6"/>
          <p:cNvGraphicFramePr>
            <a:graphicFrameLocks noChangeAspect="1"/>
          </p:cNvGraphicFramePr>
          <p:nvPr/>
        </p:nvGraphicFramePr>
        <p:xfrm>
          <a:off x="417199" y="1477963"/>
          <a:ext cx="3799803" cy="1455737"/>
        </p:xfrm>
        <a:graphic>
          <a:graphicData uri="http://schemas.openxmlformats.org/presentationml/2006/ole">
            <mc:AlternateContent xmlns:mc="http://schemas.openxmlformats.org/markup-compatibility/2006">
              <mc:Choice xmlns:v="urn:schemas-microsoft-com:vml" Requires="v">
                <p:oleObj spid="_x0000_s1051" name="包装程序外壳对象" showAsIcon="1" r:id="rId1" imgW="3571875" imgH="523875" progId="Package">
                  <p:embed/>
                </p:oleObj>
              </mc:Choice>
              <mc:Fallback>
                <p:oleObj name="包装程序外壳对象" showAsIcon="1" r:id="rId1" imgW="3571875" imgH="523875" progId="Package">
                  <p:embed/>
                  <p:pic>
                    <p:nvPicPr>
                      <p:cNvPr id="0" name="图片 1050"/>
                      <p:cNvPicPr/>
                      <p:nvPr/>
                    </p:nvPicPr>
                    <p:blipFill>
                      <a:blip r:embed="rId2"/>
                      <a:stretch>
                        <a:fillRect/>
                      </a:stretch>
                    </p:blipFill>
                    <p:spPr>
                      <a:xfrm>
                        <a:off x="417199" y="1477963"/>
                        <a:ext cx="3799803" cy="1455737"/>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470343" y="3561607"/>
          <a:ext cx="3693517" cy="763588"/>
        </p:xfrm>
        <a:graphic>
          <a:graphicData uri="http://schemas.openxmlformats.org/presentationml/2006/ole">
            <mc:AlternateContent xmlns:mc="http://schemas.openxmlformats.org/markup-compatibility/2006">
              <mc:Choice xmlns:v="urn:schemas-microsoft-com:vml" Requires="v">
                <p:oleObj spid="_x0000_s1052" name="包装程序外壳对象" showAsIcon="1" r:id="rId3" imgW="2571750" imgH="523875" progId="Package">
                  <p:embed/>
                </p:oleObj>
              </mc:Choice>
              <mc:Fallback>
                <p:oleObj name="包装程序外壳对象" showAsIcon="1" r:id="rId3" imgW="2571750" imgH="523875" progId="Package">
                  <p:embed/>
                  <p:pic>
                    <p:nvPicPr>
                      <p:cNvPr id="0" name="图片 1051"/>
                      <p:cNvPicPr/>
                      <p:nvPr/>
                    </p:nvPicPr>
                    <p:blipFill>
                      <a:blip r:embed="rId4"/>
                      <a:stretch>
                        <a:fillRect/>
                      </a:stretch>
                    </p:blipFill>
                    <p:spPr>
                      <a:xfrm>
                        <a:off x="470343" y="3561607"/>
                        <a:ext cx="3693517" cy="763588"/>
                      </a:xfrm>
                      <a:prstGeom prst="rect">
                        <a:avLst/>
                      </a:prstGeom>
                    </p:spPr>
                  </p:pic>
                </p:oleObj>
              </mc:Fallback>
            </mc:AlternateContent>
          </a:graphicData>
        </a:graphic>
      </p:graphicFrame>
      <p:sp>
        <p:nvSpPr>
          <p:cNvPr id="12" name="文本框 11"/>
          <p:cNvSpPr txBox="1"/>
          <p:nvPr/>
        </p:nvSpPr>
        <p:spPr>
          <a:xfrm>
            <a:off x="5168900" y="1930398"/>
            <a:ext cx="4025900" cy="2585323"/>
          </a:xfrm>
          <a:prstGeom prst="rect">
            <a:avLst/>
          </a:prstGeom>
          <a:noFill/>
        </p:spPr>
        <p:txBody>
          <a:bodyPr wrap="square" rtlCol="0">
            <a:spAutoFit/>
          </a:bodyPr>
          <a:lstStyle/>
          <a:p>
            <a:r>
              <a:rPr lang="zh-CN" altLang="en-US" dirty="0"/>
              <a:t>永磁和步进比较国内比较先进又讲的比较细致的可以参考这两篇论文，有兴趣的可以尝试综述两个团队的研发过程，通过知网的相关性和论文答谢可以发现两个团队是如何按照什么研发研发路线过程深入这些算法的理论。</a:t>
            </a:r>
            <a:endParaRPr lang="en-US" altLang="zh-CN" dirty="0"/>
          </a:p>
          <a:p>
            <a:r>
              <a:rPr lang="zh-CN" altLang="en-US" dirty="0"/>
              <a:t>附，与牛里的论文比较对应（无高级算法），和一个</a:t>
            </a:r>
            <a:r>
              <a:rPr lang="en-US" altLang="zh-CN" dirty="0"/>
              <a:t>TI </a:t>
            </a:r>
            <a:r>
              <a:rPr lang="zh-CN" altLang="en-US" dirty="0"/>
              <a:t>永磁同步电机驱动的程序例程，都可以对照看。</a:t>
            </a:r>
            <a:endParaRPr lang="zh-CN" altLang="en-US" dirty="0"/>
          </a:p>
        </p:txBody>
      </p:sp>
      <p:graphicFrame>
        <p:nvGraphicFramePr>
          <p:cNvPr id="4" name="对象 3"/>
          <p:cNvGraphicFramePr>
            <a:graphicFrameLocks noChangeAspect="1"/>
          </p:cNvGraphicFramePr>
          <p:nvPr/>
        </p:nvGraphicFramePr>
        <p:xfrm>
          <a:off x="1472552" y="5981903"/>
          <a:ext cx="1689100" cy="711200"/>
        </p:xfrm>
        <a:graphic>
          <a:graphicData uri="http://schemas.openxmlformats.org/presentationml/2006/ole">
            <mc:AlternateContent xmlns:mc="http://schemas.openxmlformats.org/markup-compatibility/2006">
              <mc:Choice xmlns:v="urn:schemas-microsoft-com:vml" Requires="v">
                <p:oleObj spid="_x0000_s1053" name="包装程序外壳对象" showAsIcon="1" r:id="rId5" imgW="1257300" imgH="523875" progId="Package">
                  <p:embed/>
                </p:oleObj>
              </mc:Choice>
              <mc:Fallback>
                <p:oleObj name="包装程序外壳对象" showAsIcon="1" r:id="rId5" imgW="1257300" imgH="523875" progId="Package">
                  <p:embed/>
                  <p:pic>
                    <p:nvPicPr>
                      <p:cNvPr id="0" name="图片 1052"/>
                      <p:cNvPicPr/>
                      <p:nvPr/>
                    </p:nvPicPr>
                    <p:blipFill>
                      <a:blip r:embed="rId6"/>
                      <a:stretch>
                        <a:fillRect/>
                      </a:stretch>
                    </p:blipFill>
                    <p:spPr>
                      <a:xfrm>
                        <a:off x="1472552" y="5981903"/>
                        <a:ext cx="1689100" cy="711200"/>
                      </a:xfrm>
                      <a:prstGeom prst="rect">
                        <a:avLst/>
                      </a:prstGeom>
                    </p:spPr>
                  </p:pic>
                </p:oleObj>
              </mc:Fallback>
            </mc:AlternateContent>
          </a:graphicData>
        </a:graphic>
      </p:graphicFrame>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8364" y="1269140"/>
            <a:ext cx="8350994" cy="5588860"/>
            <a:chOff x="2148469" y="1354865"/>
            <a:chExt cx="8350994" cy="5588860"/>
          </a:xfrm>
        </p:grpSpPr>
        <p:sp>
          <p:nvSpPr>
            <p:cNvPr id="4" name="任意多边形 34"/>
            <p:cNvSpPr/>
            <p:nvPr/>
          </p:nvSpPr>
          <p:spPr bwMode="auto">
            <a:xfrm>
              <a:off x="2524125" y="3679825"/>
              <a:ext cx="7154863" cy="3263900"/>
            </a:xfrm>
            <a:custGeom>
              <a:avLst/>
              <a:gdLst>
                <a:gd name="T0" fmla="*/ 3575956 w 7155602"/>
                <a:gd name="T1" fmla="*/ 0 h 3263874"/>
                <a:gd name="T2" fmla="*/ 7150044 w 7155602"/>
                <a:gd name="T3" fmla="*/ 3227110 h 3263874"/>
                <a:gd name="T4" fmla="*/ 7151907 w 7155602"/>
                <a:gd name="T5" fmla="*/ 3264004 h 3263874"/>
                <a:gd name="T6" fmla="*/ 0 w 7155602"/>
                <a:gd name="T7" fmla="*/ 3264004 h 3263874"/>
                <a:gd name="T8" fmla="*/ 1863 w 7155602"/>
                <a:gd name="T9" fmla="*/ 3227110 h 3263874"/>
                <a:gd name="T10" fmla="*/ 3575956 w 7155602"/>
                <a:gd name="T11" fmla="*/ 0 h 3263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5602" h="3263874">
                  <a:moveTo>
                    <a:pt x="3577801" y="0"/>
                  </a:moveTo>
                  <a:cubicBezTo>
                    <a:pt x="5438912" y="0"/>
                    <a:pt x="6969665" y="1414434"/>
                    <a:pt x="7153739" y="3226980"/>
                  </a:cubicBezTo>
                  <a:lnTo>
                    <a:pt x="7155602" y="3263874"/>
                  </a:lnTo>
                  <a:lnTo>
                    <a:pt x="0" y="3263874"/>
                  </a:lnTo>
                  <a:lnTo>
                    <a:pt x="1863" y="3226980"/>
                  </a:lnTo>
                  <a:cubicBezTo>
                    <a:pt x="185937" y="1414434"/>
                    <a:pt x="1716690" y="0"/>
                    <a:pt x="3577801" y="0"/>
                  </a:cubicBezTo>
                  <a:close/>
                </a:path>
              </a:pathLst>
            </a:custGeom>
            <a:noFill/>
            <a:ln w="1270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pic>
          <p:nvPicPr>
            <p:cNvPr id="5" name="图片 3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35275" y="4054475"/>
              <a:ext cx="653415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21"/>
            <p:cNvGrpSpPr/>
            <p:nvPr/>
          </p:nvGrpSpPr>
          <p:grpSpPr bwMode="auto">
            <a:xfrm>
              <a:off x="8543925" y="4540250"/>
              <a:ext cx="566738" cy="604838"/>
              <a:chOff x="0" y="0"/>
              <a:chExt cx="1579866" cy="1685211"/>
            </a:xfrm>
          </p:grpSpPr>
          <p:grpSp>
            <p:nvGrpSpPr>
              <p:cNvPr id="7" name="组合 16"/>
              <p:cNvGrpSpPr/>
              <p:nvPr/>
            </p:nvGrpSpPr>
            <p:grpSpPr bwMode="auto">
              <a:xfrm>
                <a:off x="0" y="138230"/>
                <a:ext cx="1276851" cy="1546981"/>
                <a:chOff x="0" y="0"/>
                <a:chExt cx="1276851" cy="1546981"/>
              </a:xfrm>
            </p:grpSpPr>
            <p:sp>
              <p:nvSpPr>
                <p:cNvPr id="12" name="等腰三角形 13"/>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3" name="等腰三角形 14"/>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4" name="等腰三角形 15"/>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8" name="组合 17"/>
              <p:cNvGrpSpPr/>
              <p:nvPr/>
            </p:nvGrpSpPr>
            <p:grpSpPr bwMode="auto">
              <a:xfrm flipH="1" flipV="1">
                <a:off x="303015" y="0"/>
                <a:ext cx="1276851" cy="1546981"/>
                <a:chOff x="0" y="0"/>
                <a:chExt cx="1276851" cy="1546981"/>
              </a:xfrm>
            </p:grpSpPr>
            <p:sp>
              <p:nvSpPr>
                <p:cNvPr id="9" name="等腰三角形 1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 name="等腰三角形 1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 name="等腰三角形 2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nvGrpSpPr>
            <p:cNvPr id="15" name="组合 22"/>
            <p:cNvGrpSpPr/>
            <p:nvPr/>
          </p:nvGrpSpPr>
          <p:grpSpPr bwMode="auto">
            <a:xfrm>
              <a:off x="2678113" y="5781675"/>
              <a:ext cx="201612" cy="214313"/>
              <a:chOff x="0" y="0"/>
              <a:chExt cx="1579866" cy="1685211"/>
            </a:xfrm>
          </p:grpSpPr>
          <p:grpSp>
            <p:nvGrpSpPr>
              <p:cNvPr id="16" name="组合 23"/>
              <p:cNvGrpSpPr/>
              <p:nvPr/>
            </p:nvGrpSpPr>
            <p:grpSpPr bwMode="auto">
              <a:xfrm>
                <a:off x="0" y="138230"/>
                <a:ext cx="1276851" cy="1546981"/>
                <a:chOff x="0" y="0"/>
                <a:chExt cx="1276851" cy="1546981"/>
              </a:xfrm>
            </p:grpSpPr>
            <p:sp>
              <p:nvSpPr>
                <p:cNvPr id="21"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2"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3"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17" name="组合 24"/>
              <p:cNvGrpSpPr/>
              <p:nvPr/>
            </p:nvGrpSpPr>
            <p:grpSpPr bwMode="auto">
              <a:xfrm flipH="1" flipV="1">
                <a:off x="303015" y="0"/>
                <a:ext cx="1276851" cy="1546981"/>
                <a:chOff x="0" y="0"/>
                <a:chExt cx="1276851" cy="1546981"/>
              </a:xfrm>
            </p:grpSpPr>
            <p:sp>
              <p:nvSpPr>
                <p:cNvPr id="18"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9"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0"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sp>
          <p:nvSpPr>
            <p:cNvPr id="24" name="文本框 35"/>
            <p:cNvSpPr txBox="1">
              <a:spLocks noChangeArrowheads="1"/>
            </p:cNvSpPr>
            <p:nvPr/>
          </p:nvSpPr>
          <p:spPr bwMode="auto">
            <a:xfrm>
              <a:off x="2148469" y="2468652"/>
              <a:ext cx="83509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b="1" dirty="0">
                  <a:solidFill>
                    <a:srgbClr val="40937D"/>
                  </a:solidFill>
                  <a:latin typeface="微软雅黑" panose="020B0503020204020204" pitchFamily="34" charset="-122"/>
                  <a:ea typeface="微软雅黑" panose="020B0503020204020204" pitchFamily="34" charset="-122"/>
                </a:rPr>
                <a:t>博明视觉，光学检测专家！</a:t>
              </a:r>
              <a:endParaRPr lang="zh-CN" altLang="en-US" sz="4800" b="1" dirty="0">
                <a:solidFill>
                  <a:srgbClr val="40937D"/>
                </a:solidFill>
                <a:latin typeface="微软雅黑" panose="020B0503020204020204" pitchFamily="34" charset="-122"/>
                <a:ea typeface="微软雅黑" panose="020B0503020204020204" pitchFamily="34" charset="-122"/>
              </a:endParaRPr>
            </a:p>
          </p:txBody>
        </p:sp>
        <p:grpSp>
          <p:nvGrpSpPr>
            <p:cNvPr id="25" name="组合 38"/>
            <p:cNvGrpSpPr/>
            <p:nvPr/>
          </p:nvGrpSpPr>
          <p:grpSpPr bwMode="auto">
            <a:xfrm>
              <a:off x="9002713" y="4083050"/>
              <a:ext cx="201612" cy="215900"/>
              <a:chOff x="0" y="0"/>
              <a:chExt cx="1579866" cy="1685211"/>
            </a:xfrm>
          </p:grpSpPr>
          <p:grpSp>
            <p:nvGrpSpPr>
              <p:cNvPr id="26" name="组合 39"/>
              <p:cNvGrpSpPr/>
              <p:nvPr/>
            </p:nvGrpSpPr>
            <p:grpSpPr bwMode="auto">
              <a:xfrm>
                <a:off x="0" y="138230"/>
                <a:ext cx="1276851" cy="1546981"/>
                <a:chOff x="0" y="0"/>
                <a:chExt cx="1276851" cy="1546981"/>
              </a:xfrm>
            </p:grpSpPr>
            <p:sp>
              <p:nvSpPr>
                <p:cNvPr id="32" name="等腰三角形 44"/>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3" name="等腰三角形 45"/>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4" name="等腰三角形 46"/>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27" name="组合 40"/>
              <p:cNvGrpSpPr/>
              <p:nvPr/>
            </p:nvGrpSpPr>
            <p:grpSpPr bwMode="auto">
              <a:xfrm flipH="1" flipV="1">
                <a:off x="303015" y="0"/>
                <a:ext cx="1276851" cy="1546981"/>
                <a:chOff x="0" y="0"/>
                <a:chExt cx="1276851" cy="1546981"/>
              </a:xfrm>
            </p:grpSpPr>
            <p:sp>
              <p:nvSpPr>
                <p:cNvPr id="29" name="等腰三角形 41"/>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 name="等腰三角形 42"/>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1" name="等腰三角形 43"/>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cxnSp>
          <p:nvCxnSpPr>
            <p:cNvPr id="35" name="直接连接符 48"/>
            <p:cNvCxnSpPr>
              <a:cxnSpLocks noChangeShapeType="1"/>
            </p:cNvCxnSpPr>
            <p:nvPr/>
          </p:nvCxnSpPr>
          <p:spPr bwMode="auto">
            <a:xfrm>
              <a:off x="4391025" y="4530725"/>
              <a:ext cx="806450" cy="806450"/>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36" name="直接连接符 49"/>
            <p:cNvCxnSpPr>
              <a:cxnSpLocks noChangeShapeType="1"/>
            </p:cNvCxnSpPr>
            <p:nvPr/>
          </p:nvCxnSpPr>
          <p:spPr bwMode="auto">
            <a:xfrm flipV="1">
              <a:off x="3460750" y="5337175"/>
              <a:ext cx="1736725" cy="876300"/>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37" name="直接连接符 52"/>
            <p:cNvCxnSpPr>
              <a:cxnSpLocks noChangeShapeType="1"/>
            </p:cNvCxnSpPr>
            <p:nvPr/>
          </p:nvCxnSpPr>
          <p:spPr bwMode="auto">
            <a:xfrm flipV="1">
              <a:off x="4170363" y="5337175"/>
              <a:ext cx="1027112" cy="1520825"/>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38" name="直接连接符 55"/>
            <p:cNvCxnSpPr>
              <a:cxnSpLocks noChangeShapeType="1"/>
            </p:cNvCxnSpPr>
            <p:nvPr/>
          </p:nvCxnSpPr>
          <p:spPr bwMode="auto">
            <a:xfrm>
              <a:off x="5059363" y="4537075"/>
              <a:ext cx="136525" cy="800100"/>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39" name="直接连接符 58"/>
            <p:cNvCxnSpPr>
              <a:cxnSpLocks noChangeShapeType="1"/>
            </p:cNvCxnSpPr>
            <p:nvPr/>
          </p:nvCxnSpPr>
          <p:spPr bwMode="auto">
            <a:xfrm>
              <a:off x="5199063" y="5337175"/>
              <a:ext cx="876300" cy="1520825"/>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40" name="直接连接符 61"/>
            <p:cNvCxnSpPr>
              <a:cxnSpLocks noChangeShapeType="1"/>
            </p:cNvCxnSpPr>
            <p:nvPr/>
          </p:nvCxnSpPr>
          <p:spPr bwMode="auto">
            <a:xfrm flipH="1">
              <a:off x="8315325" y="6389688"/>
              <a:ext cx="161925" cy="468312"/>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41" name="直接连接符 65"/>
            <p:cNvCxnSpPr>
              <a:cxnSpLocks noChangeShapeType="1"/>
            </p:cNvCxnSpPr>
            <p:nvPr/>
          </p:nvCxnSpPr>
          <p:spPr bwMode="auto">
            <a:xfrm flipH="1">
              <a:off x="3473450" y="4537075"/>
              <a:ext cx="914400" cy="1676400"/>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42" name="直接连接符 68"/>
            <p:cNvCxnSpPr>
              <a:cxnSpLocks noChangeShapeType="1"/>
            </p:cNvCxnSpPr>
            <p:nvPr/>
          </p:nvCxnSpPr>
          <p:spPr bwMode="auto">
            <a:xfrm flipH="1" flipV="1">
              <a:off x="3470275" y="6213475"/>
              <a:ext cx="696913" cy="650875"/>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43" name="直接连接符 71"/>
            <p:cNvCxnSpPr>
              <a:cxnSpLocks noChangeShapeType="1"/>
            </p:cNvCxnSpPr>
            <p:nvPr/>
          </p:nvCxnSpPr>
          <p:spPr bwMode="auto">
            <a:xfrm>
              <a:off x="4392613" y="4537075"/>
              <a:ext cx="663575" cy="0"/>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sp>
          <p:nvSpPr>
            <p:cNvPr id="44" name="椭圆 74"/>
            <p:cNvSpPr>
              <a:spLocks noChangeArrowheads="1"/>
            </p:cNvSpPr>
            <p:nvPr/>
          </p:nvSpPr>
          <p:spPr bwMode="auto">
            <a:xfrm>
              <a:off x="5168900" y="5311775"/>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5" name="椭圆 75"/>
            <p:cNvSpPr>
              <a:spLocks noChangeArrowheads="1"/>
            </p:cNvSpPr>
            <p:nvPr/>
          </p:nvSpPr>
          <p:spPr bwMode="auto">
            <a:xfrm>
              <a:off x="5021263" y="4503738"/>
              <a:ext cx="68262" cy="68262"/>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6" name="椭圆 76"/>
            <p:cNvSpPr>
              <a:spLocks noChangeArrowheads="1"/>
            </p:cNvSpPr>
            <p:nvPr/>
          </p:nvSpPr>
          <p:spPr bwMode="auto">
            <a:xfrm>
              <a:off x="3457575" y="6180138"/>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7" name="椭圆 77"/>
            <p:cNvSpPr>
              <a:spLocks noChangeArrowheads="1"/>
            </p:cNvSpPr>
            <p:nvPr/>
          </p:nvSpPr>
          <p:spPr bwMode="auto">
            <a:xfrm>
              <a:off x="4143375" y="6824663"/>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8" name="椭圆 78"/>
            <p:cNvSpPr>
              <a:spLocks noChangeArrowheads="1"/>
            </p:cNvSpPr>
            <p:nvPr/>
          </p:nvSpPr>
          <p:spPr bwMode="auto">
            <a:xfrm>
              <a:off x="4359275" y="4511675"/>
              <a:ext cx="66675" cy="68263"/>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cxnSp>
          <p:nvCxnSpPr>
            <p:cNvPr id="49" name="直接连接符 82"/>
            <p:cNvCxnSpPr>
              <a:cxnSpLocks noChangeShapeType="1"/>
            </p:cNvCxnSpPr>
            <p:nvPr/>
          </p:nvCxnSpPr>
          <p:spPr bwMode="auto">
            <a:xfrm flipH="1" flipV="1">
              <a:off x="8466138" y="6389688"/>
              <a:ext cx="449262" cy="147637"/>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50" name="直接连接符 85"/>
            <p:cNvCxnSpPr>
              <a:cxnSpLocks noChangeShapeType="1"/>
            </p:cNvCxnSpPr>
            <p:nvPr/>
          </p:nvCxnSpPr>
          <p:spPr bwMode="auto">
            <a:xfrm flipV="1">
              <a:off x="8815388" y="6537325"/>
              <a:ext cx="96837" cy="327025"/>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51" name="直接连接符 91"/>
            <p:cNvCxnSpPr>
              <a:cxnSpLocks noChangeShapeType="1"/>
            </p:cNvCxnSpPr>
            <p:nvPr/>
          </p:nvCxnSpPr>
          <p:spPr bwMode="auto">
            <a:xfrm flipH="1" flipV="1">
              <a:off x="8477250" y="6392863"/>
              <a:ext cx="312738" cy="465137"/>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sp>
          <p:nvSpPr>
            <p:cNvPr id="52" name="椭圆 99"/>
            <p:cNvSpPr>
              <a:spLocks noChangeArrowheads="1"/>
            </p:cNvSpPr>
            <p:nvPr/>
          </p:nvSpPr>
          <p:spPr bwMode="auto">
            <a:xfrm>
              <a:off x="8447088" y="6386513"/>
              <a:ext cx="68262"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3" name="椭圆 100"/>
            <p:cNvSpPr>
              <a:spLocks noChangeArrowheads="1"/>
            </p:cNvSpPr>
            <p:nvPr/>
          </p:nvSpPr>
          <p:spPr bwMode="auto">
            <a:xfrm>
              <a:off x="8885238" y="6511925"/>
              <a:ext cx="66675" cy="68263"/>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6" name="文本框 35"/>
            <p:cNvSpPr txBox="1">
              <a:spLocks noChangeArrowheads="1"/>
            </p:cNvSpPr>
            <p:nvPr/>
          </p:nvSpPr>
          <p:spPr bwMode="auto">
            <a:xfrm>
              <a:off x="2524125" y="5625556"/>
              <a:ext cx="7154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FFFF00"/>
                  </a:solidFill>
                  <a:latin typeface="微软雅黑" panose="020B0503020204020204" pitchFamily="34" charset="-122"/>
                  <a:ea typeface="微软雅黑" panose="020B0503020204020204" pitchFamily="34" charset="-122"/>
                </a:rPr>
                <a:t>感谢聆听</a:t>
              </a:r>
              <a:r>
                <a:rPr lang="en-US" altLang="zh-CN" sz="2400" b="1" dirty="0">
                  <a:solidFill>
                    <a:srgbClr val="FFFF00"/>
                  </a:solidFill>
                  <a:latin typeface="微软雅黑" panose="020B0503020204020204" pitchFamily="34" charset="-122"/>
                  <a:ea typeface="微软雅黑" panose="020B0503020204020204" pitchFamily="34" charset="-122"/>
                </a:rPr>
                <a:t>!</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rotWithShape="1">
            <a:blip r:embed="rId2" cstate="print">
              <a:extLst>
                <a:ext uri="{28A0092B-C50C-407E-A947-70E740481C1C}">
                  <a14:useLocalDpi xmlns:a14="http://schemas.microsoft.com/office/drawing/2010/main" val="0"/>
                </a:ext>
              </a:extLst>
            </a:blip>
            <a:srcRect t="35868" b="30096"/>
            <a:stretch>
              <a:fillRect/>
            </a:stretch>
          </p:blipFill>
          <p:spPr>
            <a:xfrm>
              <a:off x="4752211" y="1354865"/>
              <a:ext cx="2321169" cy="790033"/>
            </a:xfrm>
            <a:prstGeom prst="rect">
              <a:avLst/>
            </a:prstGeom>
          </p:spPr>
        </p:pic>
        <p:cxnSp>
          <p:nvCxnSpPr>
            <p:cNvPr id="3" name="直接连接符 2"/>
            <p:cNvCxnSpPr/>
            <p:nvPr/>
          </p:nvCxnSpPr>
          <p:spPr>
            <a:xfrm>
              <a:off x="3235564" y="2321014"/>
              <a:ext cx="5523497" cy="0"/>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11"/>
          <p:cNvSpPr txBox="1">
            <a:spLocks noChangeArrowheads="1"/>
          </p:cNvSpPr>
          <p:nvPr/>
        </p:nvSpPr>
        <p:spPr bwMode="auto">
          <a:xfrm>
            <a:off x="741766" y="627166"/>
            <a:ext cx="318707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400" b="1" dirty="0">
                <a:solidFill>
                  <a:srgbClr val="FFFF00"/>
                </a:solidFill>
                <a:effectLst>
                  <a:outerShdw blurRad="38100" dist="38100" dir="2700000" algn="tl">
                    <a:srgbClr val="000000">
                      <a:alpha val="43137"/>
                    </a:srgbClr>
                  </a:outerShdw>
                </a:effectLst>
                <a:latin typeface="Arial Rounded MT Bold" panose="020F0704030504030204" pitchFamily="34" charset="0"/>
                <a:ea typeface="微软雅黑" panose="020B0503020204020204" pitchFamily="34" charset="-122"/>
              </a:rPr>
              <a:t>&gt; </a:t>
            </a:r>
            <a:r>
              <a:rPr lang="zh-CN" altLang="en-US" sz="6000" b="1" dirty="0">
                <a:solidFill>
                  <a:schemeClr val="bg1"/>
                </a:solidFill>
                <a:effectLst>
                  <a:outerShdw blurRad="38100" dist="38100" dir="2700000" algn="tl">
                    <a:srgbClr val="000000">
                      <a:alpha val="43137"/>
                    </a:srgbClr>
                  </a:outerShdw>
                </a:effectLst>
                <a:latin typeface="Arial Rounded MT Bold" panose="020F0704030504030204" pitchFamily="34" charset="0"/>
                <a:ea typeface="微软雅黑" panose="020B0503020204020204" pitchFamily="34" charset="-122"/>
              </a:rPr>
              <a:t>目录</a:t>
            </a:r>
            <a:endParaRPr lang="zh-CN" altLang="en-US" sz="5400" b="1" dirty="0">
              <a:solidFill>
                <a:schemeClr val="bg1"/>
              </a:solidFill>
              <a:effectLst>
                <a:outerShdw blurRad="38100" dist="38100" dir="2700000" algn="tl">
                  <a:srgbClr val="000000">
                    <a:alpha val="43137"/>
                  </a:srgbClr>
                </a:outerShdw>
              </a:effectLst>
              <a:latin typeface="Arial Rounded MT Bold" panose="020F0704030504030204" pitchFamily="34" charset="0"/>
              <a:ea typeface="微软雅黑" panose="020B0503020204020204" pitchFamily="34" charset="-122"/>
            </a:endParaRPr>
          </a:p>
        </p:txBody>
      </p:sp>
      <p:sp>
        <p:nvSpPr>
          <p:cNvPr id="8" name="文本框 7"/>
          <p:cNvSpPr txBox="1"/>
          <p:nvPr/>
        </p:nvSpPr>
        <p:spPr>
          <a:xfrm>
            <a:off x="4219574" y="2195279"/>
            <a:ext cx="2887329" cy="504000"/>
          </a:xfrm>
          <a:prstGeom prst="rect">
            <a:avLst/>
          </a:prstGeom>
          <a:noFill/>
        </p:spPr>
        <p:txBody>
          <a:bodyPr wrap="none" rtlCol="0">
            <a:spAutoFit/>
          </a:bodyPr>
          <a:lstStyle/>
          <a:p>
            <a:r>
              <a:rPr lang="en-US" altLang="zh-CN" sz="2800" b="1" dirty="0">
                <a:solidFill>
                  <a:schemeClr val="bg2"/>
                </a:solidFill>
              </a:rPr>
              <a:t>1</a:t>
            </a:r>
            <a:r>
              <a:rPr lang="zh-CN" altLang="en-US" sz="2800" b="1" dirty="0">
                <a:solidFill>
                  <a:schemeClr val="bg2"/>
                </a:solidFill>
              </a:rPr>
              <a:t>、常见电机原理</a:t>
            </a:r>
            <a:endParaRPr lang="zh-CN" altLang="en-US" sz="2800" b="1" dirty="0">
              <a:solidFill>
                <a:schemeClr val="bg2"/>
              </a:solidFill>
            </a:endParaRPr>
          </a:p>
        </p:txBody>
      </p:sp>
      <p:sp>
        <p:nvSpPr>
          <p:cNvPr id="20" name="文本框 19"/>
          <p:cNvSpPr txBox="1"/>
          <p:nvPr/>
        </p:nvSpPr>
        <p:spPr>
          <a:xfrm>
            <a:off x="4219574" y="2791368"/>
            <a:ext cx="5410455" cy="504000"/>
          </a:xfrm>
          <a:prstGeom prst="rect">
            <a:avLst/>
          </a:prstGeom>
          <a:noFill/>
        </p:spPr>
        <p:txBody>
          <a:bodyPr wrap="none" rtlCol="0">
            <a:spAutoFit/>
          </a:bodyPr>
          <a:lstStyle/>
          <a:p>
            <a:r>
              <a:rPr lang="en-US" altLang="zh-CN" sz="2800" b="1" dirty="0">
                <a:solidFill>
                  <a:schemeClr val="bg2"/>
                </a:solidFill>
              </a:rPr>
              <a:t>2</a:t>
            </a:r>
            <a:r>
              <a:rPr lang="zh-CN" altLang="en-US" sz="2800" b="1" dirty="0">
                <a:solidFill>
                  <a:schemeClr val="bg2"/>
                </a:solidFill>
              </a:rPr>
              <a:t>、步进驱动原理、直流驱动原理</a:t>
            </a:r>
            <a:endParaRPr lang="zh-CN" altLang="en-US" sz="2800" b="1" dirty="0">
              <a:solidFill>
                <a:schemeClr val="bg2"/>
              </a:solidFill>
            </a:endParaRPr>
          </a:p>
        </p:txBody>
      </p:sp>
      <p:sp>
        <p:nvSpPr>
          <p:cNvPr id="21" name="文本框 20"/>
          <p:cNvSpPr txBox="1"/>
          <p:nvPr/>
        </p:nvSpPr>
        <p:spPr>
          <a:xfrm>
            <a:off x="4219574" y="3387457"/>
            <a:ext cx="4333238" cy="504000"/>
          </a:xfrm>
          <a:prstGeom prst="rect">
            <a:avLst/>
          </a:prstGeom>
          <a:noFill/>
        </p:spPr>
        <p:txBody>
          <a:bodyPr wrap="none" rtlCol="0">
            <a:spAutoFit/>
          </a:bodyPr>
          <a:lstStyle/>
          <a:p>
            <a:r>
              <a:rPr lang="en-US" altLang="zh-CN" sz="2800" b="1" dirty="0">
                <a:solidFill>
                  <a:schemeClr val="bg2"/>
                </a:solidFill>
              </a:rPr>
              <a:t>3</a:t>
            </a:r>
            <a:r>
              <a:rPr lang="zh-CN" altLang="en-US" sz="2800" b="1" dirty="0">
                <a:solidFill>
                  <a:schemeClr val="bg2"/>
                </a:solidFill>
              </a:rPr>
              <a:t>、永磁同步电机驱动原理</a:t>
            </a:r>
            <a:endParaRPr lang="zh-CN" altLang="en-US" sz="2800" b="1" dirty="0">
              <a:solidFill>
                <a:schemeClr val="bg2"/>
              </a:solidFill>
            </a:endParaRPr>
          </a:p>
        </p:txBody>
      </p:sp>
      <p:sp>
        <p:nvSpPr>
          <p:cNvPr id="22" name="文本框 21"/>
          <p:cNvSpPr txBox="1"/>
          <p:nvPr/>
        </p:nvSpPr>
        <p:spPr>
          <a:xfrm>
            <a:off x="4219574" y="3983547"/>
            <a:ext cx="5051383" cy="523220"/>
          </a:xfrm>
          <a:prstGeom prst="rect">
            <a:avLst/>
          </a:prstGeom>
          <a:noFill/>
        </p:spPr>
        <p:txBody>
          <a:bodyPr wrap="none" rtlCol="0">
            <a:spAutoFit/>
          </a:bodyPr>
          <a:lstStyle/>
          <a:p>
            <a:r>
              <a:rPr lang="en-US" altLang="zh-CN" sz="2800" b="1" dirty="0">
                <a:solidFill>
                  <a:schemeClr val="bg2"/>
                </a:solidFill>
              </a:rPr>
              <a:t>4</a:t>
            </a:r>
            <a:r>
              <a:rPr lang="zh-CN" altLang="en-US" sz="2800" b="1" dirty="0">
                <a:solidFill>
                  <a:schemeClr val="bg2"/>
                </a:solidFill>
              </a:rPr>
              <a:t>、驱动算法程序编写（待续）</a:t>
            </a:r>
            <a:endParaRPr lang="zh-CN" altLang="en-US" sz="2800" b="1" dirty="0">
              <a:solidFill>
                <a:schemeClr val="bg2"/>
              </a:solidFill>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6" y="262491"/>
            <a:ext cx="3456264" cy="523220"/>
          </a:xfrm>
          <a:prstGeom prst="rect">
            <a:avLst/>
          </a:prstGeom>
          <a:noFill/>
        </p:spPr>
        <p:txBody>
          <a:bodyPr wrap="square" rtlCol="0">
            <a:spAutoFit/>
          </a:bodyPr>
          <a:lstStyle/>
          <a:p>
            <a:r>
              <a:rPr lang="en-US" altLang="zh-CN" sz="2800" dirty="0"/>
              <a:t>1</a:t>
            </a:r>
            <a:r>
              <a:rPr lang="zh-CN" altLang="en-US" sz="2800" dirty="0"/>
              <a:t>、常见电机原理</a:t>
            </a:r>
            <a:endParaRPr lang="en-US" altLang="zh-CN" sz="2800" dirty="0"/>
          </a:p>
        </p:txBody>
      </p:sp>
      <p:sp>
        <p:nvSpPr>
          <p:cNvPr id="30" name="TextBox 29"/>
          <p:cNvSpPr txBox="1"/>
          <p:nvPr/>
        </p:nvSpPr>
        <p:spPr>
          <a:xfrm>
            <a:off x="1009650" y="1657349"/>
            <a:ext cx="9553575" cy="465640"/>
          </a:xfrm>
          <a:prstGeom prst="rect">
            <a:avLst/>
          </a:prstGeom>
          <a:noFill/>
        </p:spPr>
        <p:txBody>
          <a:bodyPr wrap="square" rtlCol="0">
            <a:spAutoFit/>
          </a:bodyPr>
          <a:lstStyle/>
          <a:p>
            <a:pPr>
              <a:lnSpc>
                <a:spcPct val="150000"/>
              </a:lnSpc>
            </a:pPr>
            <a:r>
              <a:rPr lang="zh-CN" altLang="en-US" dirty="0"/>
              <a:t>      </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2000" y="1290637"/>
            <a:ext cx="3037164" cy="3343275"/>
          </a:xfrm>
          <a:prstGeom prst="rect">
            <a:avLst/>
          </a:prstGeom>
        </p:spPr>
      </p:pic>
      <p:sp>
        <p:nvSpPr>
          <p:cNvPr id="6" name="文本框 5"/>
          <p:cNvSpPr txBox="1"/>
          <p:nvPr/>
        </p:nvSpPr>
        <p:spPr>
          <a:xfrm>
            <a:off x="2471082" y="4720720"/>
            <a:ext cx="7238999" cy="1569660"/>
          </a:xfrm>
          <a:prstGeom prst="rect">
            <a:avLst/>
          </a:prstGeom>
          <a:noFill/>
        </p:spPr>
        <p:txBody>
          <a:bodyPr wrap="square" rtlCol="0">
            <a:spAutoFit/>
          </a:bodyPr>
          <a:lstStyle/>
          <a:p>
            <a:r>
              <a:rPr lang="zh-CN" altLang="en-US" sz="2400" dirty="0"/>
              <a:t>步进电机：它的工作原理是利用电子电路，将直流电变成分时供电的，多相时序控制电流，用这种电流为步进电机供电，步进电机才能正常工作，驱动器就是为步进电机分时供电的，多相时序控制器。</a:t>
            </a:r>
            <a:endParaRPr lang="zh-CN" altLang="en-US" sz="2400"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6" y="262491"/>
            <a:ext cx="3456264" cy="523220"/>
          </a:xfrm>
          <a:prstGeom prst="rect">
            <a:avLst/>
          </a:prstGeom>
          <a:noFill/>
        </p:spPr>
        <p:txBody>
          <a:bodyPr wrap="square" rtlCol="0">
            <a:spAutoFit/>
          </a:bodyPr>
          <a:lstStyle/>
          <a:p>
            <a:r>
              <a:rPr lang="en-US" altLang="zh-CN" sz="2800" dirty="0"/>
              <a:t>1</a:t>
            </a:r>
            <a:r>
              <a:rPr lang="zh-CN" altLang="en-US" sz="2800" dirty="0"/>
              <a:t>、常见电机原理</a:t>
            </a:r>
            <a:endParaRPr lang="en-US" altLang="zh-CN" sz="2800" dirty="0"/>
          </a:p>
        </p:txBody>
      </p:sp>
      <p:sp>
        <p:nvSpPr>
          <p:cNvPr id="30" name="TextBox 29"/>
          <p:cNvSpPr txBox="1"/>
          <p:nvPr/>
        </p:nvSpPr>
        <p:spPr>
          <a:xfrm>
            <a:off x="1009650" y="1657349"/>
            <a:ext cx="9553575" cy="465640"/>
          </a:xfrm>
          <a:prstGeom prst="rect">
            <a:avLst/>
          </a:prstGeom>
          <a:noFill/>
        </p:spPr>
        <p:txBody>
          <a:bodyPr wrap="square" rtlCol="0">
            <a:spAutoFit/>
          </a:bodyPr>
          <a:lstStyle/>
          <a:p>
            <a:pPr>
              <a:lnSpc>
                <a:spcPct val="150000"/>
              </a:lnSpc>
            </a:pPr>
            <a:r>
              <a:rPr lang="zh-CN" altLang="en-US" dirty="0"/>
              <a:t>      </a:t>
            </a:r>
            <a:endParaRPr lang="zh-CN" altLang="en-US" dirty="0"/>
          </a:p>
        </p:txBody>
      </p:sp>
      <p:sp>
        <p:nvSpPr>
          <p:cNvPr id="6" name="文本框 5"/>
          <p:cNvSpPr txBox="1"/>
          <p:nvPr/>
        </p:nvSpPr>
        <p:spPr>
          <a:xfrm>
            <a:off x="2471082" y="4720720"/>
            <a:ext cx="7339668" cy="1938992"/>
          </a:xfrm>
          <a:prstGeom prst="rect">
            <a:avLst/>
          </a:prstGeom>
          <a:noFill/>
        </p:spPr>
        <p:txBody>
          <a:bodyPr wrap="square" rtlCol="0">
            <a:spAutoFit/>
          </a:bodyPr>
          <a:lstStyle/>
          <a:p>
            <a:r>
              <a:rPr lang="zh-CN" altLang="en-US" sz="2400" dirty="0"/>
              <a:t>直流电机：通过电导体在磁场中受力而转动，为了让导体不断的旋转，需要不断地改变电流的方向，不然就只能转半圈了，因为转矩和电流成正比，所以控制性能特别好，在一定范围内调速和负载都比较平滑，不过制作成本高，可靠性低。</a:t>
            </a:r>
            <a:endParaRPr lang="zh-CN" altLang="en-US" sz="24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03521" y="962684"/>
            <a:ext cx="4623732" cy="3722104"/>
          </a:xfrm>
          <a:prstGeom prst="rect">
            <a:avLst/>
          </a:prstGeom>
        </p:spPr>
      </p:pic>
      <p:pic>
        <p:nvPicPr>
          <p:cNvPr id="1026" name="Picture 2" descr="https://pic4.zhimg.com/80/v2-aa20e24d3def584550fe8f3ddae4ce0f_h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656" y="1104900"/>
            <a:ext cx="5410589" cy="35093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6" y="262491"/>
            <a:ext cx="3456264" cy="523220"/>
          </a:xfrm>
          <a:prstGeom prst="rect">
            <a:avLst/>
          </a:prstGeom>
          <a:noFill/>
        </p:spPr>
        <p:txBody>
          <a:bodyPr wrap="square" rtlCol="0">
            <a:spAutoFit/>
          </a:bodyPr>
          <a:lstStyle/>
          <a:p>
            <a:r>
              <a:rPr lang="en-US" altLang="zh-CN" sz="2800" dirty="0"/>
              <a:t>1</a:t>
            </a:r>
            <a:r>
              <a:rPr lang="zh-CN" altLang="en-US" sz="2800" dirty="0"/>
              <a:t>、常见电机原理</a:t>
            </a:r>
            <a:endParaRPr lang="en-US" altLang="zh-CN" sz="2800" dirty="0"/>
          </a:p>
        </p:txBody>
      </p:sp>
      <p:sp>
        <p:nvSpPr>
          <p:cNvPr id="30" name="TextBox 29"/>
          <p:cNvSpPr txBox="1"/>
          <p:nvPr/>
        </p:nvSpPr>
        <p:spPr>
          <a:xfrm>
            <a:off x="1009650" y="1657349"/>
            <a:ext cx="9553575" cy="465640"/>
          </a:xfrm>
          <a:prstGeom prst="rect">
            <a:avLst/>
          </a:prstGeom>
          <a:noFill/>
        </p:spPr>
        <p:txBody>
          <a:bodyPr wrap="square" rtlCol="0">
            <a:spAutoFit/>
          </a:bodyPr>
          <a:lstStyle/>
          <a:p>
            <a:pPr>
              <a:lnSpc>
                <a:spcPct val="150000"/>
              </a:lnSpc>
            </a:pPr>
            <a:r>
              <a:rPr lang="zh-CN" altLang="en-US" dirty="0"/>
              <a:t>      </a:t>
            </a:r>
            <a:endParaRPr lang="zh-CN" altLang="en-US" dirty="0"/>
          </a:p>
        </p:txBody>
      </p:sp>
      <p:sp>
        <p:nvSpPr>
          <p:cNvPr id="6" name="文本框 5"/>
          <p:cNvSpPr txBox="1"/>
          <p:nvPr/>
        </p:nvSpPr>
        <p:spPr>
          <a:xfrm>
            <a:off x="885168" y="1541383"/>
            <a:ext cx="3934481" cy="4154984"/>
          </a:xfrm>
          <a:prstGeom prst="rect">
            <a:avLst/>
          </a:prstGeom>
          <a:noFill/>
        </p:spPr>
        <p:txBody>
          <a:bodyPr wrap="square" rtlCol="0">
            <a:spAutoFit/>
          </a:bodyPr>
          <a:lstStyle/>
          <a:p>
            <a:r>
              <a:rPr lang="zh-CN" altLang="en-US" sz="2400" dirty="0">
                <a:solidFill>
                  <a:srgbClr val="333333"/>
                </a:solidFill>
                <a:latin typeface="微软雅黑" panose="020B0503020204020204" pitchFamily="34" charset="-122"/>
                <a:ea typeface="微软雅黑" panose="020B0503020204020204" pitchFamily="34" charset="-122"/>
              </a:rPr>
              <a:t>无刷直流电机：定子是线圈绕组电枢，转子是永磁体。如果只给电机通以固定的直流电流，则电机只能产生不变的磁场，电机不能转动起来，只有实时检测电机转子的位置，再根据转子的位置给电机的不同相通以对应的电流，使定子产生方向均匀变化的旋转磁场，电机才可以跟着磁场转动起来。</a:t>
            </a:r>
            <a:r>
              <a:rPr lang="zh-CN" altLang="en-US" sz="2400" dirty="0"/>
              <a:t>。</a:t>
            </a:r>
            <a:endParaRPr lang="zh-CN" altLang="en-US" sz="24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04086" y="1061412"/>
            <a:ext cx="3810000" cy="5114925"/>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8567" y="1408930"/>
            <a:ext cx="2670693" cy="2676474"/>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6" y="262491"/>
            <a:ext cx="3456264" cy="523220"/>
          </a:xfrm>
          <a:prstGeom prst="rect">
            <a:avLst/>
          </a:prstGeom>
          <a:noFill/>
        </p:spPr>
        <p:txBody>
          <a:bodyPr wrap="square" rtlCol="0">
            <a:spAutoFit/>
          </a:bodyPr>
          <a:lstStyle/>
          <a:p>
            <a:r>
              <a:rPr lang="en-US" altLang="zh-CN" sz="2800" dirty="0"/>
              <a:t>1</a:t>
            </a:r>
            <a:r>
              <a:rPr lang="zh-CN" altLang="en-US" sz="2800" dirty="0"/>
              <a:t>、常见电机原理</a:t>
            </a:r>
            <a:endParaRPr lang="en-US" altLang="zh-CN" sz="2800"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5736" y="1327404"/>
            <a:ext cx="5081016" cy="381609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6752" y="1714500"/>
            <a:ext cx="4572000" cy="3429000"/>
          </a:xfrm>
          <a:prstGeom prst="rect">
            <a:avLst/>
          </a:prstGeom>
        </p:spPr>
      </p:pic>
      <p:sp>
        <p:nvSpPr>
          <p:cNvPr id="8" name="文本框 7"/>
          <p:cNvSpPr txBox="1"/>
          <p:nvPr/>
        </p:nvSpPr>
        <p:spPr>
          <a:xfrm>
            <a:off x="1663885" y="5269694"/>
            <a:ext cx="9271591" cy="1200329"/>
          </a:xfrm>
          <a:prstGeom prst="rect">
            <a:avLst/>
          </a:prstGeom>
          <a:noFill/>
        </p:spPr>
        <p:txBody>
          <a:bodyPr wrap="square" rtlCol="0">
            <a:spAutoFit/>
          </a:bodyPr>
          <a:lstStyle/>
          <a:p>
            <a:r>
              <a:rPr lang="zh-CN" altLang="en-US" sz="2400" dirty="0"/>
              <a:t>直线电机：可以理解成变结构的永磁同步电机，不过旋转运动变成了往复运动，其惯量大大增加，原理同旋转，磁场的耦合作用是动子按照磁场的移动方式移动</a:t>
            </a:r>
            <a:endParaRPr lang="zh-CN" altLang="en-US" sz="2400"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5" y="262491"/>
            <a:ext cx="5938207" cy="523220"/>
          </a:xfrm>
          <a:prstGeom prst="rect">
            <a:avLst/>
          </a:prstGeom>
          <a:noFill/>
        </p:spPr>
        <p:txBody>
          <a:bodyPr wrap="square" rtlCol="0">
            <a:spAutoFit/>
          </a:bodyPr>
          <a:lstStyle/>
          <a:p>
            <a:r>
              <a:rPr lang="en-US" altLang="zh-CN" sz="2800" dirty="0"/>
              <a:t>1</a:t>
            </a:r>
            <a:r>
              <a:rPr lang="zh-CN" altLang="en-US" sz="2800" dirty="0"/>
              <a:t>、其他电机原理</a:t>
            </a:r>
            <a:endParaRPr lang="en-US" altLang="zh-CN" sz="28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9703" y="997111"/>
            <a:ext cx="3571875" cy="2867025"/>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61" y="1114230"/>
            <a:ext cx="2749906" cy="2749906"/>
          </a:xfrm>
          <a:prstGeom prst="rect">
            <a:avLst/>
          </a:prstGeom>
        </p:spPr>
      </p:pic>
      <p:sp>
        <p:nvSpPr>
          <p:cNvPr id="6" name="文本框 5"/>
          <p:cNvSpPr txBox="1"/>
          <p:nvPr/>
        </p:nvSpPr>
        <p:spPr>
          <a:xfrm>
            <a:off x="1880846" y="4282750"/>
            <a:ext cx="1132943" cy="369332"/>
          </a:xfrm>
          <a:prstGeom prst="rect">
            <a:avLst/>
          </a:prstGeom>
          <a:noFill/>
        </p:spPr>
        <p:txBody>
          <a:bodyPr wrap="square" rtlCol="0">
            <a:spAutoFit/>
          </a:bodyPr>
          <a:lstStyle/>
          <a:p>
            <a:r>
              <a:rPr lang="zh-CN" altLang="en-US" dirty="0"/>
              <a:t>量子电机</a:t>
            </a:r>
            <a:endParaRPr lang="zh-CN" altLang="en-US" dirty="0"/>
          </a:p>
        </p:txBody>
      </p:sp>
      <p:sp>
        <p:nvSpPr>
          <p:cNvPr id="8" name="文本框 7"/>
          <p:cNvSpPr txBox="1"/>
          <p:nvPr/>
        </p:nvSpPr>
        <p:spPr>
          <a:xfrm>
            <a:off x="5490116" y="4292081"/>
            <a:ext cx="1179595" cy="646331"/>
          </a:xfrm>
          <a:prstGeom prst="rect">
            <a:avLst/>
          </a:prstGeom>
          <a:noFill/>
        </p:spPr>
        <p:txBody>
          <a:bodyPr wrap="square" rtlCol="0">
            <a:spAutoFit/>
          </a:bodyPr>
          <a:lstStyle/>
          <a:p>
            <a:r>
              <a:rPr lang="zh-CN" altLang="en-US" dirty="0"/>
              <a:t>单相异步电机电机</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8249" y="867746"/>
            <a:ext cx="3995185" cy="2996389"/>
          </a:xfrm>
          <a:prstGeom prst="rect">
            <a:avLst/>
          </a:prstGeom>
        </p:spPr>
      </p:pic>
      <p:sp>
        <p:nvSpPr>
          <p:cNvPr id="11" name="文本框 10"/>
          <p:cNvSpPr txBox="1"/>
          <p:nvPr/>
        </p:nvSpPr>
        <p:spPr>
          <a:xfrm>
            <a:off x="9297006" y="4144250"/>
            <a:ext cx="1179595" cy="646331"/>
          </a:xfrm>
          <a:prstGeom prst="rect">
            <a:avLst/>
          </a:prstGeom>
          <a:noFill/>
        </p:spPr>
        <p:txBody>
          <a:bodyPr wrap="square" rtlCol="0">
            <a:spAutoFit/>
          </a:bodyPr>
          <a:lstStyle/>
          <a:p>
            <a:r>
              <a:rPr lang="zh-CN" altLang="en-US" dirty="0"/>
              <a:t>三相异步电机电机</a:t>
            </a:r>
            <a:endParaRPr lang="zh-CN" altLang="en-US" dirty="0"/>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5" y="262491"/>
            <a:ext cx="5938207" cy="523220"/>
          </a:xfrm>
          <a:prstGeom prst="rect">
            <a:avLst/>
          </a:prstGeom>
          <a:noFill/>
        </p:spPr>
        <p:txBody>
          <a:bodyPr wrap="square" rtlCol="0">
            <a:spAutoFit/>
          </a:bodyPr>
          <a:lstStyle/>
          <a:p>
            <a:r>
              <a:rPr lang="en-US" altLang="zh-CN" sz="2800" dirty="0"/>
              <a:t>2.</a:t>
            </a:r>
            <a:r>
              <a:rPr lang="zh-CN" altLang="en-US" sz="2800" dirty="0"/>
              <a:t>步进电机和直流电机的控制方式</a:t>
            </a:r>
            <a:endParaRPr lang="en-US" altLang="zh-CN" sz="2800" dirty="0"/>
          </a:p>
        </p:txBody>
      </p:sp>
      <p:sp>
        <p:nvSpPr>
          <p:cNvPr id="2" name="矩形 1"/>
          <p:cNvSpPr/>
          <p:nvPr/>
        </p:nvSpPr>
        <p:spPr>
          <a:xfrm>
            <a:off x="3048000" y="2690336"/>
            <a:ext cx="6096000" cy="1477328"/>
          </a:xfrm>
          <a:prstGeom prst="rect">
            <a:avLst/>
          </a:prstGeom>
        </p:spPr>
        <p:txBody>
          <a:bodyPr>
            <a:spAutoFit/>
          </a:bodyPr>
          <a:lstStyle/>
          <a:p>
            <a:endParaRPr lang="zh-CN" altLang="en-US" dirty="0">
              <a:latin typeface="Times New Roman" panose="02020603050405020304" pitchFamily="18" charset="0"/>
            </a:endParaRPr>
          </a:p>
          <a:p>
            <a:endParaRPr lang="zh-CN" altLang="en-US" dirty="0">
              <a:latin typeface="Times New Roman" panose="02020603050405020304" pitchFamily="18" charset="0"/>
            </a:endParaRPr>
          </a:p>
          <a:p>
            <a:endParaRPr lang="zh-CN" altLang="en-US" dirty="0">
              <a:latin typeface="Times New Roman" panose="02020603050405020304" pitchFamily="18" charset="0"/>
            </a:endParaRPr>
          </a:p>
          <a:p>
            <a:endParaRPr lang="zh-CN" altLang="en-US" dirty="0">
              <a:latin typeface="Times New Roman" panose="02020603050405020304" pitchFamily="18" charset="0"/>
            </a:endParaRPr>
          </a:p>
          <a:p>
            <a:endParaRPr lang="zh-CN" altLang="en-US" dirty="0">
              <a:latin typeface="Times New Roman" panose="02020603050405020304" pitchFamily="18" charset="0"/>
            </a:endParaRPr>
          </a:p>
        </p:txBody>
      </p:sp>
      <p:pic>
        <p:nvPicPr>
          <p:cNvPr id="7" name="图片 6"/>
          <p:cNvPicPr>
            <a:picLocks noChangeAspect="1"/>
          </p:cNvPicPr>
          <p:nvPr/>
        </p:nvPicPr>
        <p:blipFill rotWithShape="1">
          <a:blip r:embed="rId1"/>
          <a:srcRect r="3077"/>
          <a:stretch>
            <a:fillRect/>
          </a:stretch>
        </p:blipFill>
        <p:spPr>
          <a:xfrm>
            <a:off x="638175" y="1133475"/>
            <a:ext cx="5400675" cy="4181475"/>
          </a:xfrm>
          <a:prstGeom prst="rect">
            <a:avLst/>
          </a:prstGeom>
        </p:spPr>
      </p:pic>
      <p:pic>
        <p:nvPicPr>
          <p:cNvPr id="8" name="图片 7"/>
          <p:cNvPicPr>
            <a:picLocks noChangeAspect="1"/>
          </p:cNvPicPr>
          <p:nvPr/>
        </p:nvPicPr>
        <p:blipFill>
          <a:blip r:embed="rId2"/>
          <a:stretch>
            <a:fillRect/>
          </a:stretch>
        </p:blipFill>
        <p:spPr>
          <a:xfrm>
            <a:off x="6096000" y="1471612"/>
            <a:ext cx="5114925" cy="3505200"/>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5735" y="262491"/>
            <a:ext cx="5938207" cy="523220"/>
          </a:xfrm>
          <a:prstGeom prst="rect">
            <a:avLst/>
          </a:prstGeom>
          <a:noFill/>
        </p:spPr>
        <p:txBody>
          <a:bodyPr wrap="square" rtlCol="0">
            <a:spAutoFit/>
          </a:bodyPr>
          <a:lstStyle/>
          <a:p>
            <a:r>
              <a:rPr lang="en-US" altLang="zh-CN" sz="2800" dirty="0"/>
              <a:t>2.</a:t>
            </a:r>
            <a:r>
              <a:rPr lang="zh-CN" altLang="en-US" sz="2800" dirty="0"/>
              <a:t>步进电机和直流电机的控制方式</a:t>
            </a:r>
            <a:endParaRPr lang="en-US" altLang="zh-CN" sz="2800" dirty="0"/>
          </a:p>
        </p:txBody>
      </p:sp>
      <p:sp>
        <p:nvSpPr>
          <p:cNvPr id="2" name="矩形 1"/>
          <p:cNvSpPr/>
          <p:nvPr/>
        </p:nvSpPr>
        <p:spPr>
          <a:xfrm>
            <a:off x="3048000" y="2690336"/>
            <a:ext cx="6096000" cy="1477328"/>
          </a:xfrm>
          <a:prstGeom prst="rect">
            <a:avLst/>
          </a:prstGeom>
        </p:spPr>
        <p:txBody>
          <a:bodyPr>
            <a:spAutoFit/>
          </a:bodyPr>
          <a:lstStyle/>
          <a:p>
            <a:endParaRPr lang="zh-CN" altLang="en-US" dirty="0">
              <a:latin typeface="Times New Roman" panose="02020603050405020304" pitchFamily="18" charset="0"/>
            </a:endParaRPr>
          </a:p>
          <a:p>
            <a:endParaRPr lang="zh-CN" altLang="en-US" dirty="0">
              <a:latin typeface="Times New Roman" panose="02020603050405020304" pitchFamily="18" charset="0"/>
            </a:endParaRPr>
          </a:p>
          <a:p>
            <a:endParaRPr lang="zh-CN" altLang="en-US" dirty="0">
              <a:latin typeface="Times New Roman" panose="02020603050405020304" pitchFamily="18" charset="0"/>
            </a:endParaRPr>
          </a:p>
          <a:p>
            <a:endParaRPr lang="zh-CN" altLang="en-US" dirty="0">
              <a:latin typeface="Times New Roman" panose="02020603050405020304" pitchFamily="18" charset="0"/>
            </a:endParaRPr>
          </a:p>
          <a:p>
            <a:endParaRPr lang="zh-CN" altLang="en-US" dirty="0">
              <a:latin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6447" y="2262185"/>
            <a:ext cx="6238178" cy="2333625"/>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5" y="1523998"/>
            <a:ext cx="5238750" cy="3810000"/>
          </a:xfrm>
          <a:prstGeom prst="rect">
            <a:avLst/>
          </a:prstGeom>
        </p:spPr>
      </p:pic>
    </p:spTree>
  </p:cSld>
  <p:clrMapOvr>
    <a:masterClrMapping/>
  </p:clrMapOvr>
  <p:transition spd="slow">
    <p:wipe/>
  </p:transition>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1458</Words>
  <Application>WPS 演示</Application>
  <PresentationFormat>宽屏</PresentationFormat>
  <Paragraphs>88</Paragraphs>
  <Slides>15</Slides>
  <Notes>2</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15</vt:i4>
      </vt:variant>
    </vt:vector>
  </HeadingPairs>
  <TitlesOfParts>
    <vt:vector size="33" baseType="lpstr">
      <vt:lpstr>Arial</vt:lpstr>
      <vt:lpstr>宋体</vt:lpstr>
      <vt:lpstr>Wingdings</vt:lpstr>
      <vt:lpstr>Arial</vt:lpstr>
      <vt:lpstr>Calibri</vt:lpstr>
      <vt:lpstr>微软雅黑</vt:lpstr>
      <vt:lpstr>Arial Rounded MT Bold</vt:lpstr>
      <vt:lpstr>Lantinghei SC Demibold</vt:lpstr>
      <vt:lpstr>Times New Roman</vt:lpstr>
      <vt:lpstr>Arial Unicode MS</vt:lpstr>
      <vt:lpstr>DengXian Light</vt:lpstr>
      <vt:lpstr>AMGDT</vt:lpstr>
      <vt:lpstr>DengXian</vt:lpstr>
      <vt:lpstr>等线</vt:lpstr>
      <vt:lpstr>Office 主题</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孙月飞</dc:creator>
  <cp:lastModifiedBy>The road to glory</cp:lastModifiedBy>
  <cp:revision>1365</cp:revision>
  <dcterms:created xsi:type="dcterms:W3CDTF">2017-12-18T08:19:00Z</dcterms:created>
  <dcterms:modified xsi:type="dcterms:W3CDTF">2019-02-27T02:40:20Z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2</vt:lpwstr>
  </property>
</Properties>
</file>